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69" r:id="rId3"/>
    <p:sldId id="279" r:id="rId4"/>
    <p:sldId id="257" r:id="rId5"/>
    <p:sldId id="258" r:id="rId6"/>
    <p:sldId id="265" r:id="rId7"/>
    <p:sldId id="259" r:id="rId8"/>
    <p:sldId id="267" r:id="rId9"/>
    <p:sldId id="260" r:id="rId10"/>
    <p:sldId id="261" r:id="rId11"/>
    <p:sldId id="264" r:id="rId12"/>
    <p:sldId id="262" r:id="rId13"/>
    <p:sldId id="263" r:id="rId14"/>
    <p:sldId id="266" r:id="rId15"/>
    <p:sldId id="268" r:id="rId16"/>
    <p:sldId id="273" r:id="rId17"/>
    <p:sldId id="270" r:id="rId18"/>
    <p:sldId id="272" r:id="rId19"/>
    <p:sldId id="275" r:id="rId20"/>
    <p:sldId id="278" r:id="rId21"/>
    <p:sldId id="276" r:id="rId22"/>
    <p:sldId id="277" r:id="rId23"/>
    <p:sldId id="27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1"/>
    <p:restoredTop sz="82247"/>
  </p:normalViewPr>
  <p:slideViewPr>
    <p:cSldViewPr snapToGrid="0" snapToObjects="1">
      <p:cViewPr>
        <p:scale>
          <a:sx n="79" d="100"/>
          <a:sy n="79" d="100"/>
        </p:scale>
        <p:origin x="800"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344C4A-5013-4D4A-ACD6-E529AA374B0B}" type="doc">
      <dgm:prSet loTypeId="urn:microsoft.com/office/officeart/2018/2/layout/IconLabelList" loCatId="icon" qsTypeId="urn:microsoft.com/office/officeart/2005/8/quickstyle/simple1" qsCatId="simple" csTypeId="urn:microsoft.com/office/officeart/2018/5/colors/Iconchunking_neutralbg_accent6_2" csCatId="accent6" phldr="1"/>
      <dgm:spPr/>
      <dgm:t>
        <a:bodyPr/>
        <a:lstStyle/>
        <a:p>
          <a:endParaRPr lang="en-US"/>
        </a:p>
      </dgm:t>
    </dgm:pt>
    <dgm:pt modelId="{8A844D1F-4844-43D2-BD5A-173B95BDBB33}">
      <dgm:prSet/>
      <dgm:spPr/>
      <dgm:t>
        <a:bodyPr/>
        <a:lstStyle/>
        <a:p>
          <a:r>
            <a:rPr lang="en-US"/>
            <a:t>Complex learning needs and strengths</a:t>
          </a:r>
        </a:p>
      </dgm:t>
    </dgm:pt>
    <dgm:pt modelId="{AC808EDB-89C3-4BA9-9B5C-26093A7EF663}" type="parTrans" cxnId="{74312EE5-9A3B-49ED-A2B2-C384FDA95595}">
      <dgm:prSet/>
      <dgm:spPr/>
      <dgm:t>
        <a:bodyPr/>
        <a:lstStyle/>
        <a:p>
          <a:endParaRPr lang="en-US"/>
        </a:p>
      </dgm:t>
    </dgm:pt>
    <dgm:pt modelId="{4CEE921C-2E7C-4130-80A1-DA4A33A38269}" type="sibTrans" cxnId="{74312EE5-9A3B-49ED-A2B2-C384FDA95595}">
      <dgm:prSet/>
      <dgm:spPr/>
      <dgm:t>
        <a:bodyPr/>
        <a:lstStyle/>
        <a:p>
          <a:endParaRPr lang="en-US"/>
        </a:p>
      </dgm:t>
    </dgm:pt>
    <dgm:pt modelId="{1A181707-CC07-4CB6-8709-422DFC3BF08F}">
      <dgm:prSet/>
      <dgm:spPr/>
      <dgm:t>
        <a:bodyPr/>
        <a:lstStyle/>
        <a:p>
          <a:r>
            <a:rPr lang="en-US"/>
            <a:t>Connection to services</a:t>
          </a:r>
        </a:p>
      </dgm:t>
    </dgm:pt>
    <dgm:pt modelId="{BA53D56A-F7E3-42E3-8634-6A5A6B1D7F04}" type="parTrans" cxnId="{96E3E8D7-AE89-4EAF-8021-CBACDECD1F0F}">
      <dgm:prSet/>
      <dgm:spPr/>
      <dgm:t>
        <a:bodyPr/>
        <a:lstStyle/>
        <a:p>
          <a:endParaRPr lang="en-US"/>
        </a:p>
      </dgm:t>
    </dgm:pt>
    <dgm:pt modelId="{74E35A06-8311-43E8-8F2C-BFDC2F42B6B6}" type="sibTrans" cxnId="{96E3E8D7-AE89-4EAF-8021-CBACDECD1F0F}">
      <dgm:prSet/>
      <dgm:spPr/>
      <dgm:t>
        <a:bodyPr/>
        <a:lstStyle/>
        <a:p>
          <a:endParaRPr lang="en-US"/>
        </a:p>
      </dgm:t>
    </dgm:pt>
    <dgm:pt modelId="{D801D481-A736-4124-8145-AF782BA537DA}">
      <dgm:prSet/>
      <dgm:spPr/>
      <dgm:t>
        <a:bodyPr/>
        <a:lstStyle/>
        <a:p>
          <a:r>
            <a:rPr lang="en-US" dirty="0"/>
            <a:t>Comprehensive</a:t>
          </a:r>
        </a:p>
      </dgm:t>
    </dgm:pt>
    <dgm:pt modelId="{87BD86FA-68FF-492B-B977-A520ADE61FF9}" type="sibTrans" cxnId="{7FDB8A41-7D22-496C-A9F9-3CFC0A26DEFD}">
      <dgm:prSet/>
      <dgm:spPr/>
      <dgm:t>
        <a:bodyPr/>
        <a:lstStyle/>
        <a:p>
          <a:endParaRPr lang="en-US"/>
        </a:p>
      </dgm:t>
    </dgm:pt>
    <dgm:pt modelId="{D78D4695-C884-42ED-BC2B-1CC9358B80B3}" type="parTrans" cxnId="{7FDB8A41-7D22-496C-A9F9-3CFC0A26DEFD}">
      <dgm:prSet/>
      <dgm:spPr/>
      <dgm:t>
        <a:bodyPr/>
        <a:lstStyle/>
        <a:p>
          <a:endParaRPr lang="en-US"/>
        </a:p>
      </dgm:t>
    </dgm:pt>
    <dgm:pt modelId="{9AD06CFB-CF69-498B-B4F1-5E79C958277B}" type="pres">
      <dgm:prSet presAssocID="{07344C4A-5013-4D4A-ACD6-E529AA374B0B}" presName="root" presStyleCnt="0">
        <dgm:presLayoutVars>
          <dgm:dir/>
          <dgm:resizeHandles val="exact"/>
        </dgm:presLayoutVars>
      </dgm:prSet>
      <dgm:spPr/>
    </dgm:pt>
    <dgm:pt modelId="{EC9DA711-7A28-4CAB-8310-E05A4A66A826}" type="pres">
      <dgm:prSet presAssocID="{8A844D1F-4844-43D2-BD5A-173B95BDBB33}" presName="compNode" presStyleCnt="0"/>
      <dgm:spPr/>
    </dgm:pt>
    <dgm:pt modelId="{4D9A42ED-8269-4E4D-8436-392E23A992CC}" type="pres">
      <dgm:prSet presAssocID="{8A844D1F-4844-43D2-BD5A-173B95BDBB3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oftEdge rad="0"/>
        </a:effectLst>
      </dgm:spPr>
      <dgm:extLst>
        <a:ext uri="{E40237B7-FDA0-4F09-8148-C483321AD2D9}">
          <dgm14:cNvPr xmlns:dgm14="http://schemas.microsoft.com/office/drawing/2010/diagram" id="0" name="" descr="Head with Gears"/>
        </a:ext>
      </dgm:extLst>
    </dgm:pt>
    <dgm:pt modelId="{7F749200-8A52-462D-BA33-FE2A470AB2FE}" type="pres">
      <dgm:prSet presAssocID="{8A844D1F-4844-43D2-BD5A-173B95BDBB33}" presName="spaceRect" presStyleCnt="0"/>
      <dgm:spPr/>
    </dgm:pt>
    <dgm:pt modelId="{7A3C0FF1-5E74-4A8D-80D2-962DB8B13789}" type="pres">
      <dgm:prSet presAssocID="{8A844D1F-4844-43D2-BD5A-173B95BDBB33}" presName="textRect" presStyleLbl="revTx" presStyleIdx="0" presStyleCnt="3">
        <dgm:presLayoutVars>
          <dgm:chMax val="1"/>
          <dgm:chPref val="1"/>
        </dgm:presLayoutVars>
      </dgm:prSet>
      <dgm:spPr/>
    </dgm:pt>
    <dgm:pt modelId="{21D12CD2-BC9C-4801-9FE4-8C796282A20A}" type="pres">
      <dgm:prSet presAssocID="{4CEE921C-2E7C-4130-80A1-DA4A33A38269}" presName="sibTrans" presStyleCnt="0"/>
      <dgm:spPr/>
    </dgm:pt>
    <dgm:pt modelId="{38517CDF-0785-4813-9424-D1D8237DD7C2}" type="pres">
      <dgm:prSet presAssocID="{D801D481-A736-4124-8145-AF782BA537DA}" presName="compNode" presStyleCnt="0"/>
      <dgm:spPr/>
    </dgm:pt>
    <dgm:pt modelId="{626A6CB8-923B-4FDE-B272-15F9B3BBFFE6}" type="pres">
      <dgm:prSet presAssocID="{D801D481-A736-4124-8145-AF782BA537D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a:noFill/>
        </a:ln>
        <a:effectLst>
          <a:softEdge rad="150194"/>
        </a:effectLst>
      </dgm:spPr>
    </dgm:pt>
    <dgm:pt modelId="{8C195061-13C0-4D29-BE3B-49AE5C766E9F}" type="pres">
      <dgm:prSet presAssocID="{D801D481-A736-4124-8145-AF782BA537DA}" presName="spaceRect" presStyleCnt="0"/>
      <dgm:spPr/>
    </dgm:pt>
    <dgm:pt modelId="{3C603FC8-A3F6-4E6C-A5F5-4E2799782C30}" type="pres">
      <dgm:prSet presAssocID="{D801D481-A736-4124-8145-AF782BA537DA}" presName="textRect" presStyleLbl="revTx" presStyleIdx="1" presStyleCnt="3">
        <dgm:presLayoutVars>
          <dgm:chMax val="1"/>
          <dgm:chPref val="1"/>
        </dgm:presLayoutVars>
      </dgm:prSet>
      <dgm:spPr/>
    </dgm:pt>
    <dgm:pt modelId="{304980D8-D391-4C3E-94A0-83B734B1C5E4}" type="pres">
      <dgm:prSet presAssocID="{87BD86FA-68FF-492B-B977-A520ADE61FF9}" presName="sibTrans" presStyleCnt="0"/>
      <dgm:spPr/>
    </dgm:pt>
    <dgm:pt modelId="{8B022697-393C-4E70-B7B8-471096E4A39F}" type="pres">
      <dgm:prSet presAssocID="{1A181707-CC07-4CB6-8709-422DFC3BF08F}" presName="compNode" presStyleCnt="0"/>
      <dgm:spPr/>
    </dgm:pt>
    <dgm:pt modelId="{E585942D-2A72-47B1-8EEC-C2FC14AAC4D8}" type="pres">
      <dgm:prSet presAssocID="{1A181707-CC07-4CB6-8709-422DFC3BF08F}" presName="iconRect" presStyleLbl="node1" presStyleIdx="2" presStyleCnt="3"/>
      <dgm:spPr>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a:ln>
          <a:noFill/>
        </a:ln>
        <a:effectLst>
          <a:softEdge rad="112127"/>
        </a:effectLst>
      </dgm:spPr>
    </dgm:pt>
    <dgm:pt modelId="{ABE8AF83-8D56-4BE3-9D37-371627F39910}" type="pres">
      <dgm:prSet presAssocID="{1A181707-CC07-4CB6-8709-422DFC3BF08F}" presName="spaceRect" presStyleCnt="0"/>
      <dgm:spPr/>
    </dgm:pt>
    <dgm:pt modelId="{3195F0AB-EF1E-4C75-91FD-B755C974B86E}" type="pres">
      <dgm:prSet presAssocID="{1A181707-CC07-4CB6-8709-422DFC3BF08F}" presName="textRect" presStyleLbl="revTx" presStyleIdx="2" presStyleCnt="3">
        <dgm:presLayoutVars>
          <dgm:chMax val="1"/>
          <dgm:chPref val="1"/>
        </dgm:presLayoutVars>
      </dgm:prSet>
      <dgm:spPr/>
    </dgm:pt>
  </dgm:ptLst>
  <dgm:cxnLst>
    <dgm:cxn modelId="{83C7171A-C2DA-C84E-BB55-5E8E0A84A155}" type="presOf" srcId="{07344C4A-5013-4D4A-ACD6-E529AA374B0B}" destId="{9AD06CFB-CF69-498B-B4F1-5E79C958277B}" srcOrd="0" destOrd="0" presId="urn:microsoft.com/office/officeart/2018/2/layout/IconLabelList"/>
    <dgm:cxn modelId="{28E0DF2E-6011-9C46-8642-2C1738115427}" type="presOf" srcId="{1A181707-CC07-4CB6-8709-422DFC3BF08F}" destId="{3195F0AB-EF1E-4C75-91FD-B755C974B86E}" srcOrd="0" destOrd="0" presId="urn:microsoft.com/office/officeart/2018/2/layout/IconLabelList"/>
    <dgm:cxn modelId="{7FDB8A41-7D22-496C-A9F9-3CFC0A26DEFD}" srcId="{07344C4A-5013-4D4A-ACD6-E529AA374B0B}" destId="{D801D481-A736-4124-8145-AF782BA537DA}" srcOrd="1" destOrd="0" parTransId="{D78D4695-C884-42ED-BC2B-1CC9358B80B3}" sibTransId="{87BD86FA-68FF-492B-B977-A520ADE61FF9}"/>
    <dgm:cxn modelId="{BC685149-E9D2-1B44-9BD0-F30C35FC4A40}" type="presOf" srcId="{8A844D1F-4844-43D2-BD5A-173B95BDBB33}" destId="{7A3C0FF1-5E74-4A8D-80D2-962DB8B13789}" srcOrd="0" destOrd="0" presId="urn:microsoft.com/office/officeart/2018/2/layout/IconLabelList"/>
    <dgm:cxn modelId="{96E3E8D7-AE89-4EAF-8021-CBACDECD1F0F}" srcId="{07344C4A-5013-4D4A-ACD6-E529AA374B0B}" destId="{1A181707-CC07-4CB6-8709-422DFC3BF08F}" srcOrd="2" destOrd="0" parTransId="{BA53D56A-F7E3-42E3-8634-6A5A6B1D7F04}" sibTransId="{74E35A06-8311-43E8-8F2C-BFDC2F42B6B6}"/>
    <dgm:cxn modelId="{74312EE5-9A3B-49ED-A2B2-C384FDA95595}" srcId="{07344C4A-5013-4D4A-ACD6-E529AA374B0B}" destId="{8A844D1F-4844-43D2-BD5A-173B95BDBB33}" srcOrd="0" destOrd="0" parTransId="{AC808EDB-89C3-4BA9-9B5C-26093A7EF663}" sibTransId="{4CEE921C-2E7C-4130-80A1-DA4A33A38269}"/>
    <dgm:cxn modelId="{75ABECFD-AE67-8845-978D-FAE196E48734}" type="presOf" srcId="{D801D481-A736-4124-8145-AF782BA537DA}" destId="{3C603FC8-A3F6-4E6C-A5F5-4E2799782C30}" srcOrd="0" destOrd="0" presId="urn:microsoft.com/office/officeart/2018/2/layout/IconLabelList"/>
    <dgm:cxn modelId="{D438303B-A2B0-C14E-8D01-BA4007DAFF5D}" type="presParOf" srcId="{9AD06CFB-CF69-498B-B4F1-5E79C958277B}" destId="{EC9DA711-7A28-4CAB-8310-E05A4A66A826}" srcOrd="0" destOrd="0" presId="urn:microsoft.com/office/officeart/2018/2/layout/IconLabelList"/>
    <dgm:cxn modelId="{588BBB23-8935-7541-B90D-A5D941748336}" type="presParOf" srcId="{EC9DA711-7A28-4CAB-8310-E05A4A66A826}" destId="{4D9A42ED-8269-4E4D-8436-392E23A992CC}" srcOrd="0" destOrd="0" presId="urn:microsoft.com/office/officeart/2018/2/layout/IconLabelList"/>
    <dgm:cxn modelId="{72E11C2C-FFC3-324B-95E5-7AEBCDDE37DC}" type="presParOf" srcId="{EC9DA711-7A28-4CAB-8310-E05A4A66A826}" destId="{7F749200-8A52-462D-BA33-FE2A470AB2FE}" srcOrd="1" destOrd="0" presId="urn:microsoft.com/office/officeart/2018/2/layout/IconLabelList"/>
    <dgm:cxn modelId="{9F471C84-61BF-494B-ADE9-3798B1335BC2}" type="presParOf" srcId="{EC9DA711-7A28-4CAB-8310-E05A4A66A826}" destId="{7A3C0FF1-5E74-4A8D-80D2-962DB8B13789}" srcOrd="2" destOrd="0" presId="urn:microsoft.com/office/officeart/2018/2/layout/IconLabelList"/>
    <dgm:cxn modelId="{95A8B231-0749-114E-91DA-A83F09205A2B}" type="presParOf" srcId="{9AD06CFB-CF69-498B-B4F1-5E79C958277B}" destId="{21D12CD2-BC9C-4801-9FE4-8C796282A20A}" srcOrd="1" destOrd="0" presId="urn:microsoft.com/office/officeart/2018/2/layout/IconLabelList"/>
    <dgm:cxn modelId="{8F8C8B95-9F13-CB45-924A-ACEF85F3E606}" type="presParOf" srcId="{9AD06CFB-CF69-498B-B4F1-5E79C958277B}" destId="{38517CDF-0785-4813-9424-D1D8237DD7C2}" srcOrd="2" destOrd="0" presId="urn:microsoft.com/office/officeart/2018/2/layout/IconLabelList"/>
    <dgm:cxn modelId="{30B16DD5-8F7E-4249-9950-5EB239724E74}" type="presParOf" srcId="{38517CDF-0785-4813-9424-D1D8237DD7C2}" destId="{626A6CB8-923B-4FDE-B272-15F9B3BBFFE6}" srcOrd="0" destOrd="0" presId="urn:microsoft.com/office/officeart/2018/2/layout/IconLabelList"/>
    <dgm:cxn modelId="{C32E99E2-634F-8841-95FC-0A623D7F1A72}" type="presParOf" srcId="{38517CDF-0785-4813-9424-D1D8237DD7C2}" destId="{8C195061-13C0-4D29-BE3B-49AE5C766E9F}" srcOrd="1" destOrd="0" presId="urn:microsoft.com/office/officeart/2018/2/layout/IconLabelList"/>
    <dgm:cxn modelId="{44D751F7-54F4-B340-BA50-9297EE3AF15E}" type="presParOf" srcId="{38517CDF-0785-4813-9424-D1D8237DD7C2}" destId="{3C603FC8-A3F6-4E6C-A5F5-4E2799782C30}" srcOrd="2" destOrd="0" presId="urn:microsoft.com/office/officeart/2018/2/layout/IconLabelList"/>
    <dgm:cxn modelId="{144DE740-6AFF-1F40-92CE-CCF9496616A3}" type="presParOf" srcId="{9AD06CFB-CF69-498B-B4F1-5E79C958277B}" destId="{304980D8-D391-4C3E-94A0-83B734B1C5E4}" srcOrd="3" destOrd="0" presId="urn:microsoft.com/office/officeart/2018/2/layout/IconLabelList"/>
    <dgm:cxn modelId="{53F51245-1E2A-1D4D-9DC0-BE059C9FFEBD}" type="presParOf" srcId="{9AD06CFB-CF69-498B-B4F1-5E79C958277B}" destId="{8B022697-393C-4E70-B7B8-471096E4A39F}" srcOrd="4" destOrd="0" presId="urn:microsoft.com/office/officeart/2018/2/layout/IconLabelList"/>
    <dgm:cxn modelId="{F7DC19F3-B748-0C42-812C-01A564266F82}" type="presParOf" srcId="{8B022697-393C-4E70-B7B8-471096E4A39F}" destId="{E585942D-2A72-47B1-8EEC-C2FC14AAC4D8}" srcOrd="0" destOrd="0" presId="urn:microsoft.com/office/officeart/2018/2/layout/IconLabelList"/>
    <dgm:cxn modelId="{BEDC82F0-D565-D644-894F-5444658A764D}" type="presParOf" srcId="{8B022697-393C-4E70-B7B8-471096E4A39F}" destId="{ABE8AF83-8D56-4BE3-9D37-371627F39910}" srcOrd="1" destOrd="0" presId="urn:microsoft.com/office/officeart/2018/2/layout/IconLabelList"/>
    <dgm:cxn modelId="{97B8E4F0-7FAC-3149-BB45-2C471F73DCC3}" type="presParOf" srcId="{8B022697-393C-4E70-B7B8-471096E4A39F}" destId="{3195F0AB-EF1E-4C75-91FD-B755C974B86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7BEAAB-4CBB-447E-BFB4-CEB824DAC48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EB764D0-543B-471A-8461-2A5199625760}">
      <dgm:prSet custT="1"/>
      <dgm:spPr/>
      <dgm:t>
        <a:bodyPr/>
        <a:lstStyle/>
        <a:p>
          <a:r>
            <a:rPr lang="en-US" sz="2400" i="1" dirty="0"/>
            <a:t>Initial call: Fit, screen, connect</a:t>
          </a:r>
          <a:endParaRPr lang="en-US" sz="2400" dirty="0"/>
        </a:p>
      </dgm:t>
    </dgm:pt>
    <dgm:pt modelId="{26679159-E23E-4C84-ADFD-91651903BAB8}" type="parTrans" cxnId="{9E274425-DDD7-4AB0-BB2C-11E6C738F302}">
      <dgm:prSet/>
      <dgm:spPr/>
      <dgm:t>
        <a:bodyPr/>
        <a:lstStyle/>
        <a:p>
          <a:endParaRPr lang="en-US"/>
        </a:p>
      </dgm:t>
    </dgm:pt>
    <dgm:pt modelId="{3856A48C-B9DB-4F0C-A80E-09961A1FF01D}" type="sibTrans" cxnId="{9E274425-DDD7-4AB0-BB2C-11E6C738F302}">
      <dgm:prSet/>
      <dgm:spPr/>
      <dgm:t>
        <a:bodyPr/>
        <a:lstStyle/>
        <a:p>
          <a:endParaRPr lang="en-US"/>
        </a:p>
      </dgm:t>
    </dgm:pt>
    <dgm:pt modelId="{74635039-6897-409F-AD5C-C6E1241E19E7}">
      <dgm:prSet custT="1"/>
      <dgm:spPr/>
      <dgm:t>
        <a:bodyPr/>
        <a:lstStyle/>
        <a:p>
          <a:r>
            <a:rPr lang="en-US" sz="2400" i="1" dirty="0"/>
            <a:t>Paperwork</a:t>
          </a:r>
          <a:r>
            <a:rPr lang="en-US" sz="2400" dirty="0"/>
            <a:t>: HIPPA, consent, release of information*, history form, etc.…</a:t>
          </a:r>
        </a:p>
      </dgm:t>
    </dgm:pt>
    <dgm:pt modelId="{E0DFD6E1-3574-4352-8770-C184AFC45C56}" type="parTrans" cxnId="{66AEDE4B-BA20-4E15-A001-0F033BC382A0}">
      <dgm:prSet/>
      <dgm:spPr/>
      <dgm:t>
        <a:bodyPr/>
        <a:lstStyle/>
        <a:p>
          <a:endParaRPr lang="en-US"/>
        </a:p>
      </dgm:t>
    </dgm:pt>
    <dgm:pt modelId="{CF32EC42-C5B3-4E77-9FD8-E38866777E18}" type="sibTrans" cxnId="{66AEDE4B-BA20-4E15-A001-0F033BC382A0}">
      <dgm:prSet/>
      <dgm:spPr/>
      <dgm:t>
        <a:bodyPr/>
        <a:lstStyle/>
        <a:p>
          <a:endParaRPr lang="en-US"/>
        </a:p>
      </dgm:t>
    </dgm:pt>
    <dgm:pt modelId="{66B37E6C-0633-45DF-9C3D-4CC2CC248DCC}">
      <dgm:prSet custT="1"/>
      <dgm:spPr/>
      <dgm:t>
        <a:bodyPr/>
        <a:lstStyle/>
        <a:p>
          <a:r>
            <a:rPr lang="en-US" sz="2400" i="1" dirty="0"/>
            <a:t>Intake meeting: </a:t>
          </a:r>
          <a:r>
            <a:rPr lang="en-US" sz="2400" i="0" dirty="0"/>
            <a:t>Detailed History </a:t>
          </a:r>
        </a:p>
      </dgm:t>
    </dgm:pt>
    <dgm:pt modelId="{C10771D1-B9D9-444F-B72C-27521A138F3C}" type="parTrans" cxnId="{43C77DBF-10AA-4DBD-A185-FCA4C6120152}">
      <dgm:prSet/>
      <dgm:spPr/>
      <dgm:t>
        <a:bodyPr/>
        <a:lstStyle/>
        <a:p>
          <a:endParaRPr lang="en-US"/>
        </a:p>
      </dgm:t>
    </dgm:pt>
    <dgm:pt modelId="{5D1B42F0-0354-478B-B4E7-1BE7E5BB7A82}" type="sibTrans" cxnId="{43C77DBF-10AA-4DBD-A185-FCA4C6120152}">
      <dgm:prSet/>
      <dgm:spPr/>
      <dgm:t>
        <a:bodyPr/>
        <a:lstStyle/>
        <a:p>
          <a:endParaRPr lang="en-US"/>
        </a:p>
      </dgm:t>
    </dgm:pt>
    <dgm:pt modelId="{C74B6270-E811-43BE-9B5B-53BE9A500D9B}">
      <dgm:prSet custT="1"/>
      <dgm:spPr/>
      <dgm:t>
        <a:bodyPr/>
        <a:lstStyle/>
        <a:p>
          <a:r>
            <a:rPr lang="en-US" sz="2400" i="1" dirty="0"/>
            <a:t>In person testing</a:t>
          </a:r>
          <a:r>
            <a:rPr lang="en-US" sz="2400" dirty="0"/>
            <a:t>: IQ, neuropsychological measures, etc.</a:t>
          </a:r>
        </a:p>
      </dgm:t>
    </dgm:pt>
    <dgm:pt modelId="{A982DD6F-68C8-4D80-8892-CA90D78374D0}" type="parTrans" cxnId="{BDFF250B-689F-4B92-A755-157250DF20BF}">
      <dgm:prSet/>
      <dgm:spPr/>
      <dgm:t>
        <a:bodyPr/>
        <a:lstStyle/>
        <a:p>
          <a:endParaRPr lang="en-US"/>
        </a:p>
      </dgm:t>
    </dgm:pt>
    <dgm:pt modelId="{14A781F5-68A2-45DD-AD90-7C86821C657F}" type="sibTrans" cxnId="{BDFF250B-689F-4B92-A755-157250DF20BF}">
      <dgm:prSet/>
      <dgm:spPr/>
      <dgm:t>
        <a:bodyPr/>
        <a:lstStyle/>
        <a:p>
          <a:endParaRPr lang="en-US"/>
        </a:p>
      </dgm:t>
    </dgm:pt>
    <dgm:pt modelId="{20EDDD30-ECA6-48E3-97A3-1AC66D7965FA}">
      <dgm:prSet custT="1"/>
      <dgm:spPr/>
      <dgm:t>
        <a:bodyPr/>
        <a:lstStyle/>
        <a:p>
          <a:r>
            <a:rPr lang="en-US" sz="2200" dirty="0"/>
            <a:t>Sometimes a </a:t>
          </a:r>
          <a:r>
            <a:rPr lang="en-US" sz="2200" i="1" dirty="0"/>
            <a:t>classroom observation </a:t>
          </a:r>
          <a:r>
            <a:rPr lang="en-US" sz="2200" dirty="0"/>
            <a:t>(extremely valuable): Structured/unstructured, social, transitions</a:t>
          </a:r>
        </a:p>
      </dgm:t>
    </dgm:pt>
    <dgm:pt modelId="{8D9B0E29-123D-40A7-920A-D6A7C406859F}" type="parTrans" cxnId="{8E778A50-E3E0-467F-8AEF-979FE83181E9}">
      <dgm:prSet/>
      <dgm:spPr/>
      <dgm:t>
        <a:bodyPr/>
        <a:lstStyle/>
        <a:p>
          <a:endParaRPr lang="en-US"/>
        </a:p>
      </dgm:t>
    </dgm:pt>
    <dgm:pt modelId="{3FDCA655-9BC0-485B-AF5E-6BAEC0ADD7F1}" type="sibTrans" cxnId="{8E778A50-E3E0-467F-8AEF-979FE83181E9}">
      <dgm:prSet/>
      <dgm:spPr/>
      <dgm:t>
        <a:bodyPr/>
        <a:lstStyle/>
        <a:p>
          <a:endParaRPr lang="en-US"/>
        </a:p>
      </dgm:t>
    </dgm:pt>
    <dgm:pt modelId="{143B0F35-7606-4B15-BCD4-DF7B97E665EB}">
      <dgm:prSet custT="1"/>
      <dgm:spPr/>
      <dgm:t>
        <a:bodyPr/>
        <a:lstStyle/>
        <a:p>
          <a:r>
            <a:rPr lang="en-US" sz="2200" i="1" dirty="0"/>
            <a:t>Feedback meeting</a:t>
          </a:r>
          <a:r>
            <a:rPr lang="en-US" sz="2200" dirty="0"/>
            <a:t>(s): Results, diagnoses, recommendations, questions, conversation, &amp; connecting. </a:t>
          </a:r>
        </a:p>
      </dgm:t>
    </dgm:pt>
    <dgm:pt modelId="{E0DDB37C-EB5E-43AA-8DAA-B4CE67D0C7E5}" type="parTrans" cxnId="{627B333A-8D93-4DF2-8DF4-CC1D0855AF07}">
      <dgm:prSet/>
      <dgm:spPr/>
      <dgm:t>
        <a:bodyPr/>
        <a:lstStyle/>
        <a:p>
          <a:endParaRPr lang="en-US"/>
        </a:p>
      </dgm:t>
    </dgm:pt>
    <dgm:pt modelId="{F76801FA-1CA8-4A79-A738-2E5B1342DCAA}" type="sibTrans" cxnId="{627B333A-8D93-4DF2-8DF4-CC1D0855AF07}">
      <dgm:prSet/>
      <dgm:spPr/>
      <dgm:t>
        <a:bodyPr/>
        <a:lstStyle/>
        <a:p>
          <a:endParaRPr lang="en-US"/>
        </a:p>
      </dgm:t>
    </dgm:pt>
    <dgm:pt modelId="{1EAAC496-002E-DC44-8C83-77BF7A5C0B4C}" type="pres">
      <dgm:prSet presAssocID="{9E7BEAAB-4CBB-447E-BFB4-CEB824DAC483}" presName="linear" presStyleCnt="0">
        <dgm:presLayoutVars>
          <dgm:animLvl val="lvl"/>
          <dgm:resizeHandles val="exact"/>
        </dgm:presLayoutVars>
      </dgm:prSet>
      <dgm:spPr/>
    </dgm:pt>
    <dgm:pt modelId="{0C00A271-9ECC-F049-8E4E-918CCD5C4F17}" type="pres">
      <dgm:prSet presAssocID="{6EB764D0-543B-471A-8461-2A5199625760}" presName="parentText" presStyleLbl="node1" presStyleIdx="0" presStyleCnt="6">
        <dgm:presLayoutVars>
          <dgm:chMax val="0"/>
          <dgm:bulletEnabled val="1"/>
        </dgm:presLayoutVars>
      </dgm:prSet>
      <dgm:spPr/>
    </dgm:pt>
    <dgm:pt modelId="{B41E142E-0A37-6246-9CA2-6ADE10948E61}" type="pres">
      <dgm:prSet presAssocID="{3856A48C-B9DB-4F0C-A80E-09961A1FF01D}" presName="spacer" presStyleCnt="0"/>
      <dgm:spPr/>
    </dgm:pt>
    <dgm:pt modelId="{08B7569A-3C75-2140-892E-E60759337D30}" type="pres">
      <dgm:prSet presAssocID="{74635039-6897-409F-AD5C-C6E1241E19E7}" presName="parentText" presStyleLbl="node1" presStyleIdx="1" presStyleCnt="6">
        <dgm:presLayoutVars>
          <dgm:chMax val="0"/>
          <dgm:bulletEnabled val="1"/>
        </dgm:presLayoutVars>
      </dgm:prSet>
      <dgm:spPr/>
    </dgm:pt>
    <dgm:pt modelId="{91B27B51-1142-CA49-8D7F-98BBF1B89828}" type="pres">
      <dgm:prSet presAssocID="{CF32EC42-C5B3-4E77-9FD8-E38866777E18}" presName="spacer" presStyleCnt="0"/>
      <dgm:spPr/>
    </dgm:pt>
    <dgm:pt modelId="{3725CC01-85BA-9F4F-9C2F-0508BAC42EA4}" type="pres">
      <dgm:prSet presAssocID="{66B37E6C-0633-45DF-9C3D-4CC2CC248DCC}" presName="parentText" presStyleLbl="node1" presStyleIdx="2" presStyleCnt="6" custLinFactNeighborY="77820">
        <dgm:presLayoutVars>
          <dgm:chMax val="0"/>
          <dgm:bulletEnabled val="1"/>
        </dgm:presLayoutVars>
      </dgm:prSet>
      <dgm:spPr/>
    </dgm:pt>
    <dgm:pt modelId="{CC409955-DDE2-2249-8592-8C67E6D6FD06}" type="pres">
      <dgm:prSet presAssocID="{5D1B42F0-0354-478B-B4E7-1BE7E5BB7A82}" presName="spacer" presStyleCnt="0"/>
      <dgm:spPr/>
    </dgm:pt>
    <dgm:pt modelId="{1758CEB5-BC14-984B-B83D-BEAF47F3FDCA}" type="pres">
      <dgm:prSet presAssocID="{C74B6270-E811-43BE-9B5B-53BE9A500D9B}" presName="parentText" presStyleLbl="node1" presStyleIdx="3" presStyleCnt="6">
        <dgm:presLayoutVars>
          <dgm:chMax val="0"/>
          <dgm:bulletEnabled val="1"/>
        </dgm:presLayoutVars>
      </dgm:prSet>
      <dgm:spPr/>
    </dgm:pt>
    <dgm:pt modelId="{D1F1E917-4D3E-2B4D-A0C1-85A7A1D27B12}" type="pres">
      <dgm:prSet presAssocID="{14A781F5-68A2-45DD-AD90-7C86821C657F}" presName="spacer" presStyleCnt="0"/>
      <dgm:spPr/>
    </dgm:pt>
    <dgm:pt modelId="{8FBACCCF-AAC1-2349-BC01-29DD14018BA0}" type="pres">
      <dgm:prSet presAssocID="{20EDDD30-ECA6-48E3-97A3-1AC66D7965FA}" presName="parentText" presStyleLbl="node1" presStyleIdx="4" presStyleCnt="6">
        <dgm:presLayoutVars>
          <dgm:chMax val="0"/>
          <dgm:bulletEnabled val="1"/>
        </dgm:presLayoutVars>
      </dgm:prSet>
      <dgm:spPr/>
    </dgm:pt>
    <dgm:pt modelId="{9A6E792E-2A3C-F646-AA99-6909501480F0}" type="pres">
      <dgm:prSet presAssocID="{3FDCA655-9BC0-485B-AF5E-6BAEC0ADD7F1}" presName="spacer" presStyleCnt="0"/>
      <dgm:spPr/>
    </dgm:pt>
    <dgm:pt modelId="{750AC26F-9068-934E-B102-2104C5AFF2D9}" type="pres">
      <dgm:prSet presAssocID="{143B0F35-7606-4B15-BCD4-DF7B97E665EB}" presName="parentText" presStyleLbl="node1" presStyleIdx="5" presStyleCnt="6">
        <dgm:presLayoutVars>
          <dgm:chMax val="0"/>
          <dgm:bulletEnabled val="1"/>
        </dgm:presLayoutVars>
      </dgm:prSet>
      <dgm:spPr/>
    </dgm:pt>
  </dgm:ptLst>
  <dgm:cxnLst>
    <dgm:cxn modelId="{2BB2BD01-1942-8649-983E-67CF8EE6BD3C}" type="presOf" srcId="{66B37E6C-0633-45DF-9C3D-4CC2CC248DCC}" destId="{3725CC01-85BA-9F4F-9C2F-0508BAC42EA4}" srcOrd="0" destOrd="0" presId="urn:microsoft.com/office/officeart/2005/8/layout/vList2"/>
    <dgm:cxn modelId="{BDFF250B-689F-4B92-A755-157250DF20BF}" srcId="{9E7BEAAB-4CBB-447E-BFB4-CEB824DAC483}" destId="{C74B6270-E811-43BE-9B5B-53BE9A500D9B}" srcOrd="3" destOrd="0" parTransId="{A982DD6F-68C8-4D80-8892-CA90D78374D0}" sibTransId="{14A781F5-68A2-45DD-AD90-7C86821C657F}"/>
    <dgm:cxn modelId="{9E274425-DDD7-4AB0-BB2C-11E6C738F302}" srcId="{9E7BEAAB-4CBB-447E-BFB4-CEB824DAC483}" destId="{6EB764D0-543B-471A-8461-2A5199625760}" srcOrd="0" destOrd="0" parTransId="{26679159-E23E-4C84-ADFD-91651903BAB8}" sibTransId="{3856A48C-B9DB-4F0C-A80E-09961A1FF01D}"/>
    <dgm:cxn modelId="{C635D92D-2A82-D642-A22B-7B1455E258BC}" type="presOf" srcId="{20EDDD30-ECA6-48E3-97A3-1AC66D7965FA}" destId="{8FBACCCF-AAC1-2349-BC01-29DD14018BA0}" srcOrd="0" destOrd="0" presId="urn:microsoft.com/office/officeart/2005/8/layout/vList2"/>
    <dgm:cxn modelId="{EEC8AE37-B84C-E541-B85E-987E52615A3D}" type="presOf" srcId="{C74B6270-E811-43BE-9B5B-53BE9A500D9B}" destId="{1758CEB5-BC14-984B-B83D-BEAF47F3FDCA}" srcOrd="0" destOrd="0" presId="urn:microsoft.com/office/officeart/2005/8/layout/vList2"/>
    <dgm:cxn modelId="{627B333A-8D93-4DF2-8DF4-CC1D0855AF07}" srcId="{9E7BEAAB-4CBB-447E-BFB4-CEB824DAC483}" destId="{143B0F35-7606-4B15-BCD4-DF7B97E665EB}" srcOrd="5" destOrd="0" parTransId="{E0DDB37C-EB5E-43AA-8DAA-B4CE67D0C7E5}" sibTransId="{F76801FA-1CA8-4A79-A738-2E5B1342DCAA}"/>
    <dgm:cxn modelId="{66AEDE4B-BA20-4E15-A001-0F033BC382A0}" srcId="{9E7BEAAB-4CBB-447E-BFB4-CEB824DAC483}" destId="{74635039-6897-409F-AD5C-C6E1241E19E7}" srcOrd="1" destOrd="0" parTransId="{E0DFD6E1-3574-4352-8770-C184AFC45C56}" sibTransId="{CF32EC42-C5B3-4E77-9FD8-E38866777E18}"/>
    <dgm:cxn modelId="{8E778A50-E3E0-467F-8AEF-979FE83181E9}" srcId="{9E7BEAAB-4CBB-447E-BFB4-CEB824DAC483}" destId="{20EDDD30-ECA6-48E3-97A3-1AC66D7965FA}" srcOrd="4" destOrd="0" parTransId="{8D9B0E29-123D-40A7-920A-D6A7C406859F}" sibTransId="{3FDCA655-9BC0-485B-AF5E-6BAEC0ADD7F1}"/>
    <dgm:cxn modelId="{4C482F6A-6F65-594C-8A89-A49678C36F52}" type="presOf" srcId="{143B0F35-7606-4B15-BCD4-DF7B97E665EB}" destId="{750AC26F-9068-934E-B102-2104C5AFF2D9}" srcOrd="0" destOrd="0" presId="urn:microsoft.com/office/officeart/2005/8/layout/vList2"/>
    <dgm:cxn modelId="{8766DBB1-2EDD-5349-8296-1E70267CA019}" type="presOf" srcId="{9E7BEAAB-4CBB-447E-BFB4-CEB824DAC483}" destId="{1EAAC496-002E-DC44-8C83-77BF7A5C0B4C}" srcOrd="0" destOrd="0" presId="urn:microsoft.com/office/officeart/2005/8/layout/vList2"/>
    <dgm:cxn modelId="{FB404ABE-3E04-2E46-853C-BD15A6CFB553}" type="presOf" srcId="{74635039-6897-409F-AD5C-C6E1241E19E7}" destId="{08B7569A-3C75-2140-892E-E60759337D30}" srcOrd="0" destOrd="0" presId="urn:microsoft.com/office/officeart/2005/8/layout/vList2"/>
    <dgm:cxn modelId="{43C77DBF-10AA-4DBD-A185-FCA4C6120152}" srcId="{9E7BEAAB-4CBB-447E-BFB4-CEB824DAC483}" destId="{66B37E6C-0633-45DF-9C3D-4CC2CC248DCC}" srcOrd="2" destOrd="0" parTransId="{C10771D1-B9D9-444F-B72C-27521A138F3C}" sibTransId="{5D1B42F0-0354-478B-B4E7-1BE7E5BB7A82}"/>
    <dgm:cxn modelId="{0CDF06DF-09F7-D041-B50D-183D8C84685D}" type="presOf" srcId="{6EB764D0-543B-471A-8461-2A5199625760}" destId="{0C00A271-9ECC-F049-8E4E-918CCD5C4F17}" srcOrd="0" destOrd="0" presId="urn:microsoft.com/office/officeart/2005/8/layout/vList2"/>
    <dgm:cxn modelId="{F5BC5093-96CB-2B48-96E7-9B9CFFDC6E35}" type="presParOf" srcId="{1EAAC496-002E-DC44-8C83-77BF7A5C0B4C}" destId="{0C00A271-9ECC-F049-8E4E-918CCD5C4F17}" srcOrd="0" destOrd="0" presId="urn:microsoft.com/office/officeart/2005/8/layout/vList2"/>
    <dgm:cxn modelId="{F0B40F8B-67E8-0440-AE36-72857DF73F98}" type="presParOf" srcId="{1EAAC496-002E-DC44-8C83-77BF7A5C0B4C}" destId="{B41E142E-0A37-6246-9CA2-6ADE10948E61}" srcOrd="1" destOrd="0" presId="urn:microsoft.com/office/officeart/2005/8/layout/vList2"/>
    <dgm:cxn modelId="{9F6A0B40-C2CD-E343-A708-A213C046CEA5}" type="presParOf" srcId="{1EAAC496-002E-DC44-8C83-77BF7A5C0B4C}" destId="{08B7569A-3C75-2140-892E-E60759337D30}" srcOrd="2" destOrd="0" presId="urn:microsoft.com/office/officeart/2005/8/layout/vList2"/>
    <dgm:cxn modelId="{30790C6F-6F49-5B4D-88AE-1C3D45F510BB}" type="presParOf" srcId="{1EAAC496-002E-DC44-8C83-77BF7A5C0B4C}" destId="{91B27B51-1142-CA49-8D7F-98BBF1B89828}" srcOrd="3" destOrd="0" presId="urn:microsoft.com/office/officeart/2005/8/layout/vList2"/>
    <dgm:cxn modelId="{C71D386A-F05F-744C-ACA8-7A355B29749E}" type="presParOf" srcId="{1EAAC496-002E-DC44-8C83-77BF7A5C0B4C}" destId="{3725CC01-85BA-9F4F-9C2F-0508BAC42EA4}" srcOrd="4" destOrd="0" presId="urn:microsoft.com/office/officeart/2005/8/layout/vList2"/>
    <dgm:cxn modelId="{7AB9685B-12CC-5A4F-9441-3B669DD31AF7}" type="presParOf" srcId="{1EAAC496-002E-DC44-8C83-77BF7A5C0B4C}" destId="{CC409955-DDE2-2249-8592-8C67E6D6FD06}" srcOrd="5" destOrd="0" presId="urn:microsoft.com/office/officeart/2005/8/layout/vList2"/>
    <dgm:cxn modelId="{2A884C7C-7248-C945-9AF3-95CBA1325FBE}" type="presParOf" srcId="{1EAAC496-002E-DC44-8C83-77BF7A5C0B4C}" destId="{1758CEB5-BC14-984B-B83D-BEAF47F3FDCA}" srcOrd="6" destOrd="0" presId="urn:microsoft.com/office/officeart/2005/8/layout/vList2"/>
    <dgm:cxn modelId="{C6D1404F-A9E0-ED43-A87F-B49FD3A63C8C}" type="presParOf" srcId="{1EAAC496-002E-DC44-8C83-77BF7A5C0B4C}" destId="{D1F1E917-4D3E-2B4D-A0C1-85A7A1D27B12}" srcOrd="7" destOrd="0" presId="urn:microsoft.com/office/officeart/2005/8/layout/vList2"/>
    <dgm:cxn modelId="{7E29BC1C-ADC6-9245-BC75-5B185CC1DB37}" type="presParOf" srcId="{1EAAC496-002E-DC44-8C83-77BF7A5C0B4C}" destId="{8FBACCCF-AAC1-2349-BC01-29DD14018BA0}" srcOrd="8" destOrd="0" presId="urn:microsoft.com/office/officeart/2005/8/layout/vList2"/>
    <dgm:cxn modelId="{A43E8B00-DFF5-EA4D-B159-25EF87ED1DF1}" type="presParOf" srcId="{1EAAC496-002E-DC44-8C83-77BF7A5C0B4C}" destId="{9A6E792E-2A3C-F646-AA99-6909501480F0}" srcOrd="9" destOrd="0" presId="urn:microsoft.com/office/officeart/2005/8/layout/vList2"/>
    <dgm:cxn modelId="{35AF8056-B933-614A-B6DE-438FED04D923}" type="presParOf" srcId="{1EAAC496-002E-DC44-8C83-77BF7A5C0B4C}" destId="{750AC26F-9068-934E-B102-2104C5AFF2D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2FCBDF-DAF5-4988-9EEA-7D1CFE5A637B}"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FFB5F3DC-7C02-4213-9DD6-7E7DE76F91BC}">
      <dgm:prSet/>
      <dgm:spPr/>
      <dgm:t>
        <a:bodyPr/>
        <a:lstStyle/>
        <a:p>
          <a:r>
            <a:rPr lang="en-US" dirty="0"/>
            <a:t>Structured, unstructured, social(recess, group work, lunch, etc.), transition, regular classroom, special education/small group</a:t>
          </a:r>
        </a:p>
      </dgm:t>
    </dgm:pt>
    <dgm:pt modelId="{A54D9BF2-39D6-4A18-8E7D-42013004AB98}" type="parTrans" cxnId="{48144C19-496F-4BE6-B6C7-768501114BB9}">
      <dgm:prSet/>
      <dgm:spPr/>
      <dgm:t>
        <a:bodyPr/>
        <a:lstStyle/>
        <a:p>
          <a:endParaRPr lang="en-US"/>
        </a:p>
      </dgm:t>
    </dgm:pt>
    <dgm:pt modelId="{B228397F-7B36-4511-A17E-689E77977D16}" type="sibTrans" cxnId="{48144C19-496F-4BE6-B6C7-768501114BB9}">
      <dgm:prSet/>
      <dgm:spPr/>
      <dgm:t>
        <a:bodyPr/>
        <a:lstStyle/>
        <a:p>
          <a:endParaRPr lang="en-US"/>
        </a:p>
      </dgm:t>
    </dgm:pt>
    <dgm:pt modelId="{AF2E9A0A-313C-4966-B714-4C0CAFFD26B8}">
      <dgm:prSet/>
      <dgm:spPr/>
      <dgm:t>
        <a:bodyPr/>
        <a:lstStyle/>
        <a:p>
          <a:r>
            <a:rPr lang="en-US" dirty="0"/>
            <a:t>Observations include:</a:t>
          </a:r>
        </a:p>
      </dgm:t>
    </dgm:pt>
    <dgm:pt modelId="{E422E055-2272-4DD3-8E83-9648C7CD184C}" type="parTrans" cxnId="{D77DD787-FA51-456C-B90D-1EF9820CAB58}">
      <dgm:prSet/>
      <dgm:spPr/>
      <dgm:t>
        <a:bodyPr/>
        <a:lstStyle/>
        <a:p>
          <a:endParaRPr lang="en-US"/>
        </a:p>
      </dgm:t>
    </dgm:pt>
    <dgm:pt modelId="{32EFE024-8D5E-405E-B390-1054B829EA49}" type="sibTrans" cxnId="{D77DD787-FA51-456C-B90D-1EF9820CAB58}">
      <dgm:prSet/>
      <dgm:spPr/>
      <dgm:t>
        <a:bodyPr/>
        <a:lstStyle/>
        <a:p>
          <a:endParaRPr lang="en-US"/>
        </a:p>
      </dgm:t>
    </dgm:pt>
    <dgm:pt modelId="{87A0282E-45FD-47A7-AEBA-0577A0C16EE6}">
      <dgm:prSet/>
      <dgm:spPr/>
      <dgm:t>
        <a:bodyPr/>
        <a:lstStyle/>
        <a:p>
          <a:r>
            <a:rPr lang="en-US" dirty="0"/>
            <a:t>Signs of anxiety/overwhelm?</a:t>
          </a:r>
        </a:p>
      </dgm:t>
    </dgm:pt>
    <dgm:pt modelId="{4C44F3FF-320B-44D2-A25E-13759D3D09B4}" type="parTrans" cxnId="{4108DBC2-72B6-4FC6-874E-2A210E50C76F}">
      <dgm:prSet/>
      <dgm:spPr/>
      <dgm:t>
        <a:bodyPr/>
        <a:lstStyle/>
        <a:p>
          <a:endParaRPr lang="en-US"/>
        </a:p>
      </dgm:t>
    </dgm:pt>
    <dgm:pt modelId="{17461663-54A0-493B-AFF3-2AE7C83BB575}" type="sibTrans" cxnId="{4108DBC2-72B6-4FC6-874E-2A210E50C76F}">
      <dgm:prSet/>
      <dgm:spPr/>
      <dgm:t>
        <a:bodyPr/>
        <a:lstStyle/>
        <a:p>
          <a:endParaRPr lang="en-US"/>
        </a:p>
      </dgm:t>
    </dgm:pt>
    <dgm:pt modelId="{DDD6805A-7ECE-4039-B15B-7EE13DC1FDA8}">
      <dgm:prSet/>
      <dgm:spPr/>
      <dgm:t>
        <a:bodyPr/>
        <a:lstStyle/>
        <a:p>
          <a:r>
            <a:rPr lang="en-US" dirty="0"/>
            <a:t>Nature of social interaction with peers? Favorite/preferred activities?</a:t>
          </a:r>
        </a:p>
      </dgm:t>
    </dgm:pt>
    <dgm:pt modelId="{C5F2D527-01F2-428F-8091-85599C447D9D}" type="parTrans" cxnId="{4203C65A-5A93-4609-A0E9-57E560931DAC}">
      <dgm:prSet/>
      <dgm:spPr/>
      <dgm:t>
        <a:bodyPr/>
        <a:lstStyle/>
        <a:p>
          <a:endParaRPr lang="en-US"/>
        </a:p>
      </dgm:t>
    </dgm:pt>
    <dgm:pt modelId="{7155049F-41BF-4D05-AD4A-B18560874656}" type="sibTrans" cxnId="{4203C65A-5A93-4609-A0E9-57E560931DAC}">
      <dgm:prSet/>
      <dgm:spPr/>
      <dgm:t>
        <a:bodyPr/>
        <a:lstStyle/>
        <a:p>
          <a:endParaRPr lang="en-US"/>
        </a:p>
      </dgm:t>
    </dgm:pt>
    <dgm:pt modelId="{6F85A9B7-AE10-4570-9753-1628E86A0047}">
      <dgm:prSet/>
      <dgm:spPr/>
      <dgm:t>
        <a:bodyPr/>
        <a:lstStyle/>
        <a:p>
          <a:r>
            <a:rPr lang="en-US" dirty="0"/>
            <a:t>Where are they sitting?</a:t>
          </a:r>
        </a:p>
      </dgm:t>
    </dgm:pt>
    <dgm:pt modelId="{0F20746A-E566-49F4-992F-4FFB395F5845}" type="parTrans" cxnId="{06BC9E62-151B-476E-84B3-F2A072D2B858}">
      <dgm:prSet/>
      <dgm:spPr/>
      <dgm:t>
        <a:bodyPr/>
        <a:lstStyle/>
        <a:p>
          <a:endParaRPr lang="en-US"/>
        </a:p>
      </dgm:t>
    </dgm:pt>
    <dgm:pt modelId="{3C671A5E-66B7-497D-9D3C-C5AB92696E89}" type="sibTrans" cxnId="{06BC9E62-151B-476E-84B3-F2A072D2B858}">
      <dgm:prSet/>
      <dgm:spPr/>
      <dgm:t>
        <a:bodyPr/>
        <a:lstStyle/>
        <a:p>
          <a:endParaRPr lang="en-US"/>
        </a:p>
      </dgm:t>
    </dgm:pt>
    <dgm:pt modelId="{EEB941DC-AAD4-4682-BC9B-36A15EF56014}">
      <dgm:prSet/>
      <dgm:spPr/>
      <dgm:t>
        <a:bodyPr/>
        <a:lstStyle/>
        <a:p>
          <a:r>
            <a:rPr lang="en-US" dirty="0"/>
            <a:t>How distracting is the environment? (kids, sound, visual clutter)</a:t>
          </a:r>
        </a:p>
      </dgm:t>
    </dgm:pt>
    <dgm:pt modelId="{4E8B4183-F44F-4099-971D-2F4008B551F3}" type="parTrans" cxnId="{A686CAA8-B747-42BE-AA96-27920FCD086D}">
      <dgm:prSet/>
      <dgm:spPr/>
      <dgm:t>
        <a:bodyPr/>
        <a:lstStyle/>
        <a:p>
          <a:endParaRPr lang="en-US"/>
        </a:p>
      </dgm:t>
    </dgm:pt>
    <dgm:pt modelId="{CA9B5229-925B-4D54-A1C8-9B5A1812B732}" type="sibTrans" cxnId="{A686CAA8-B747-42BE-AA96-27920FCD086D}">
      <dgm:prSet/>
      <dgm:spPr/>
      <dgm:t>
        <a:bodyPr/>
        <a:lstStyle/>
        <a:p>
          <a:endParaRPr lang="en-US"/>
        </a:p>
      </dgm:t>
    </dgm:pt>
    <dgm:pt modelId="{DA90744F-5150-4CF4-A099-5CB86E0718EC}">
      <dgm:prSet/>
      <dgm:spPr/>
      <dgm:t>
        <a:bodyPr/>
        <a:lstStyle/>
        <a:p>
          <a:r>
            <a:rPr lang="en-US" dirty="0"/>
            <a:t>Expectations of teachers</a:t>
          </a:r>
        </a:p>
      </dgm:t>
    </dgm:pt>
    <dgm:pt modelId="{0237D504-637D-40F2-A879-2C9DDED8DD46}" type="parTrans" cxnId="{085761CE-0E61-4FEE-9671-A89139FFDE6A}">
      <dgm:prSet/>
      <dgm:spPr/>
      <dgm:t>
        <a:bodyPr/>
        <a:lstStyle/>
        <a:p>
          <a:endParaRPr lang="en-US"/>
        </a:p>
      </dgm:t>
    </dgm:pt>
    <dgm:pt modelId="{14E4E87C-5584-49D1-A101-3C40AC657925}" type="sibTrans" cxnId="{085761CE-0E61-4FEE-9671-A89139FFDE6A}">
      <dgm:prSet/>
      <dgm:spPr/>
      <dgm:t>
        <a:bodyPr/>
        <a:lstStyle/>
        <a:p>
          <a:endParaRPr lang="en-US"/>
        </a:p>
      </dgm:t>
    </dgm:pt>
    <dgm:pt modelId="{C4EEBB46-50D3-468F-8451-8FF015059C31}">
      <dgm:prSet/>
      <dgm:spPr/>
      <dgm:t>
        <a:bodyPr/>
        <a:lstStyle/>
        <a:p>
          <a:r>
            <a:rPr lang="en-US" dirty="0"/>
            <a:t>Support from  para-professionals</a:t>
          </a:r>
        </a:p>
      </dgm:t>
    </dgm:pt>
    <dgm:pt modelId="{6D530638-AE85-4923-8114-A4EAC4A4A8C6}" type="parTrans" cxnId="{09E4331E-A841-4AB2-831F-69C8724D991C}">
      <dgm:prSet/>
      <dgm:spPr/>
      <dgm:t>
        <a:bodyPr/>
        <a:lstStyle/>
        <a:p>
          <a:endParaRPr lang="en-US"/>
        </a:p>
      </dgm:t>
    </dgm:pt>
    <dgm:pt modelId="{8CD73BC1-BB0E-4900-A2D8-5DACFB13A968}" type="sibTrans" cxnId="{09E4331E-A841-4AB2-831F-69C8724D991C}">
      <dgm:prSet/>
      <dgm:spPr/>
      <dgm:t>
        <a:bodyPr/>
        <a:lstStyle/>
        <a:p>
          <a:endParaRPr lang="en-US"/>
        </a:p>
      </dgm:t>
    </dgm:pt>
    <dgm:pt modelId="{E980DE6B-735B-8144-AEB4-EA1F3C48819E}" type="pres">
      <dgm:prSet presAssocID="{DB2FCBDF-DAF5-4988-9EEA-7D1CFE5A637B}" presName="Name0" presStyleCnt="0">
        <dgm:presLayoutVars>
          <dgm:dir/>
          <dgm:animLvl val="lvl"/>
          <dgm:resizeHandles val="exact"/>
        </dgm:presLayoutVars>
      </dgm:prSet>
      <dgm:spPr/>
    </dgm:pt>
    <dgm:pt modelId="{32AA6982-F539-F64D-806F-03A88263C3EB}" type="pres">
      <dgm:prSet presAssocID="{AF2E9A0A-313C-4966-B714-4C0CAFFD26B8}" presName="boxAndChildren" presStyleCnt="0"/>
      <dgm:spPr/>
    </dgm:pt>
    <dgm:pt modelId="{1104CDDC-76D3-5646-A7B2-9E0C671539AE}" type="pres">
      <dgm:prSet presAssocID="{AF2E9A0A-313C-4966-B714-4C0CAFFD26B8}" presName="parentTextBox" presStyleLbl="node1" presStyleIdx="0" presStyleCnt="2"/>
      <dgm:spPr/>
    </dgm:pt>
    <dgm:pt modelId="{FC31F5A3-6790-4A40-A14A-65F833257E92}" type="pres">
      <dgm:prSet presAssocID="{AF2E9A0A-313C-4966-B714-4C0CAFFD26B8}" presName="entireBox" presStyleLbl="node1" presStyleIdx="0" presStyleCnt="2"/>
      <dgm:spPr/>
    </dgm:pt>
    <dgm:pt modelId="{29F116EE-9B66-2444-9963-EE0C67C438C0}" type="pres">
      <dgm:prSet presAssocID="{AF2E9A0A-313C-4966-B714-4C0CAFFD26B8}" presName="descendantBox" presStyleCnt="0"/>
      <dgm:spPr/>
    </dgm:pt>
    <dgm:pt modelId="{E6942ED5-FE45-DD43-B2FD-6B1742A22493}" type="pres">
      <dgm:prSet presAssocID="{87A0282E-45FD-47A7-AEBA-0577A0C16EE6}" presName="childTextBox" presStyleLbl="fgAccFollowNode1" presStyleIdx="0" presStyleCnt="6">
        <dgm:presLayoutVars>
          <dgm:bulletEnabled val="1"/>
        </dgm:presLayoutVars>
      </dgm:prSet>
      <dgm:spPr/>
    </dgm:pt>
    <dgm:pt modelId="{AF614E28-69AE-8141-85BA-EEA6DD6671B1}" type="pres">
      <dgm:prSet presAssocID="{DDD6805A-7ECE-4039-B15B-7EE13DC1FDA8}" presName="childTextBox" presStyleLbl="fgAccFollowNode1" presStyleIdx="1" presStyleCnt="6">
        <dgm:presLayoutVars>
          <dgm:bulletEnabled val="1"/>
        </dgm:presLayoutVars>
      </dgm:prSet>
      <dgm:spPr/>
    </dgm:pt>
    <dgm:pt modelId="{C46BF501-8679-3A4D-991F-94585F56D4A3}" type="pres">
      <dgm:prSet presAssocID="{6F85A9B7-AE10-4570-9753-1628E86A0047}" presName="childTextBox" presStyleLbl="fgAccFollowNode1" presStyleIdx="2" presStyleCnt="6">
        <dgm:presLayoutVars>
          <dgm:bulletEnabled val="1"/>
        </dgm:presLayoutVars>
      </dgm:prSet>
      <dgm:spPr/>
    </dgm:pt>
    <dgm:pt modelId="{9EA4A833-205E-6548-9E03-05A5E94AB9EF}" type="pres">
      <dgm:prSet presAssocID="{EEB941DC-AAD4-4682-BC9B-36A15EF56014}" presName="childTextBox" presStyleLbl="fgAccFollowNode1" presStyleIdx="3" presStyleCnt="6">
        <dgm:presLayoutVars>
          <dgm:bulletEnabled val="1"/>
        </dgm:presLayoutVars>
      </dgm:prSet>
      <dgm:spPr/>
    </dgm:pt>
    <dgm:pt modelId="{01012CD2-343E-7742-9D50-DACF6CEA1D86}" type="pres">
      <dgm:prSet presAssocID="{DA90744F-5150-4CF4-A099-5CB86E0718EC}" presName="childTextBox" presStyleLbl="fgAccFollowNode1" presStyleIdx="4" presStyleCnt="6">
        <dgm:presLayoutVars>
          <dgm:bulletEnabled val="1"/>
        </dgm:presLayoutVars>
      </dgm:prSet>
      <dgm:spPr/>
    </dgm:pt>
    <dgm:pt modelId="{C9425A42-21E1-B44B-AA9A-F30D7FE66441}" type="pres">
      <dgm:prSet presAssocID="{C4EEBB46-50D3-468F-8451-8FF015059C31}" presName="childTextBox" presStyleLbl="fgAccFollowNode1" presStyleIdx="5" presStyleCnt="6">
        <dgm:presLayoutVars>
          <dgm:bulletEnabled val="1"/>
        </dgm:presLayoutVars>
      </dgm:prSet>
      <dgm:spPr/>
    </dgm:pt>
    <dgm:pt modelId="{78ED3D10-A59E-6543-8757-3B11CD94D17C}" type="pres">
      <dgm:prSet presAssocID="{B228397F-7B36-4511-A17E-689E77977D16}" presName="sp" presStyleCnt="0"/>
      <dgm:spPr/>
    </dgm:pt>
    <dgm:pt modelId="{2FB40A3A-0ED8-E64D-952D-C88A4E8C9CB4}" type="pres">
      <dgm:prSet presAssocID="{FFB5F3DC-7C02-4213-9DD6-7E7DE76F91BC}" presName="arrowAndChildren" presStyleCnt="0"/>
      <dgm:spPr/>
    </dgm:pt>
    <dgm:pt modelId="{7127AB88-ECB1-A64D-9057-462009F192C8}" type="pres">
      <dgm:prSet presAssocID="{FFB5F3DC-7C02-4213-9DD6-7E7DE76F91BC}" presName="parentTextArrow" presStyleLbl="node1" presStyleIdx="1" presStyleCnt="2"/>
      <dgm:spPr/>
    </dgm:pt>
  </dgm:ptLst>
  <dgm:cxnLst>
    <dgm:cxn modelId="{91D00119-C151-D14E-960C-EB0922687BD6}" type="presOf" srcId="{6F85A9B7-AE10-4570-9753-1628E86A0047}" destId="{C46BF501-8679-3A4D-991F-94585F56D4A3}" srcOrd="0" destOrd="0" presId="urn:microsoft.com/office/officeart/2005/8/layout/process4"/>
    <dgm:cxn modelId="{48144C19-496F-4BE6-B6C7-768501114BB9}" srcId="{DB2FCBDF-DAF5-4988-9EEA-7D1CFE5A637B}" destId="{FFB5F3DC-7C02-4213-9DD6-7E7DE76F91BC}" srcOrd="0" destOrd="0" parTransId="{A54D9BF2-39D6-4A18-8E7D-42013004AB98}" sibTransId="{B228397F-7B36-4511-A17E-689E77977D16}"/>
    <dgm:cxn modelId="{09E4331E-A841-4AB2-831F-69C8724D991C}" srcId="{AF2E9A0A-313C-4966-B714-4C0CAFFD26B8}" destId="{C4EEBB46-50D3-468F-8451-8FF015059C31}" srcOrd="5" destOrd="0" parTransId="{6D530638-AE85-4923-8114-A4EAC4A4A8C6}" sibTransId="{8CD73BC1-BB0E-4900-A2D8-5DACFB13A968}"/>
    <dgm:cxn modelId="{91960226-F2C0-F449-99EF-81BD78F3F5C7}" type="presOf" srcId="{C4EEBB46-50D3-468F-8451-8FF015059C31}" destId="{C9425A42-21E1-B44B-AA9A-F30D7FE66441}" srcOrd="0" destOrd="0" presId="urn:microsoft.com/office/officeart/2005/8/layout/process4"/>
    <dgm:cxn modelId="{603A1E2B-BF68-1F4A-8453-2093996FC685}" type="presOf" srcId="{DDD6805A-7ECE-4039-B15B-7EE13DC1FDA8}" destId="{AF614E28-69AE-8141-85BA-EEA6DD6671B1}" srcOrd="0" destOrd="0" presId="urn:microsoft.com/office/officeart/2005/8/layout/process4"/>
    <dgm:cxn modelId="{B7887930-A8DA-744C-B874-8D062C661C8D}" type="presOf" srcId="{DB2FCBDF-DAF5-4988-9EEA-7D1CFE5A637B}" destId="{E980DE6B-735B-8144-AEB4-EA1F3C48819E}" srcOrd="0" destOrd="0" presId="urn:microsoft.com/office/officeart/2005/8/layout/process4"/>
    <dgm:cxn modelId="{C1D4623E-3CFC-5D4D-B625-C889D6A685DE}" type="presOf" srcId="{87A0282E-45FD-47A7-AEBA-0577A0C16EE6}" destId="{E6942ED5-FE45-DD43-B2FD-6B1742A22493}" srcOrd="0" destOrd="0" presId="urn:microsoft.com/office/officeart/2005/8/layout/process4"/>
    <dgm:cxn modelId="{4203C65A-5A93-4609-A0E9-57E560931DAC}" srcId="{AF2E9A0A-313C-4966-B714-4C0CAFFD26B8}" destId="{DDD6805A-7ECE-4039-B15B-7EE13DC1FDA8}" srcOrd="1" destOrd="0" parTransId="{C5F2D527-01F2-428F-8091-85599C447D9D}" sibTransId="{7155049F-41BF-4D05-AD4A-B18560874656}"/>
    <dgm:cxn modelId="{49379E62-50C4-9E4D-9907-7782906CED72}" type="presOf" srcId="{AF2E9A0A-313C-4966-B714-4C0CAFFD26B8}" destId="{FC31F5A3-6790-4A40-A14A-65F833257E92}" srcOrd="1" destOrd="0" presId="urn:microsoft.com/office/officeart/2005/8/layout/process4"/>
    <dgm:cxn modelId="{06BC9E62-151B-476E-84B3-F2A072D2B858}" srcId="{AF2E9A0A-313C-4966-B714-4C0CAFFD26B8}" destId="{6F85A9B7-AE10-4570-9753-1628E86A0047}" srcOrd="2" destOrd="0" parTransId="{0F20746A-E566-49F4-992F-4FFB395F5845}" sibTransId="{3C671A5E-66B7-497D-9D3C-C5AB92696E89}"/>
    <dgm:cxn modelId="{D77DD787-FA51-456C-B90D-1EF9820CAB58}" srcId="{DB2FCBDF-DAF5-4988-9EEA-7D1CFE5A637B}" destId="{AF2E9A0A-313C-4966-B714-4C0CAFFD26B8}" srcOrd="1" destOrd="0" parTransId="{E422E055-2272-4DD3-8E83-9648C7CD184C}" sibTransId="{32EFE024-8D5E-405E-B390-1054B829EA49}"/>
    <dgm:cxn modelId="{6711278B-5C19-0E4A-9CC1-E8135DF86C8C}" type="presOf" srcId="{AF2E9A0A-313C-4966-B714-4C0CAFFD26B8}" destId="{1104CDDC-76D3-5646-A7B2-9E0C671539AE}" srcOrd="0" destOrd="0" presId="urn:microsoft.com/office/officeart/2005/8/layout/process4"/>
    <dgm:cxn modelId="{A561C39C-8EF5-0744-8D50-299D1C2AAEEA}" type="presOf" srcId="{DA90744F-5150-4CF4-A099-5CB86E0718EC}" destId="{01012CD2-343E-7742-9D50-DACF6CEA1D86}" srcOrd="0" destOrd="0" presId="urn:microsoft.com/office/officeart/2005/8/layout/process4"/>
    <dgm:cxn modelId="{9FCFAAA0-8F61-D14A-B3A1-BFA19A7AD459}" type="presOf" srcId="{EEB941DC-AAD4-4682-BC9B-36A15EF56014}" destId="{9EA4A833-205E-6548-9E03-05A5E94AB9EF}" srcOrd="0" destOrd="0" presId="urn:microsoft.com/office/officeart/2005/8/layout/process4"/>
    <dgm:cxn modelId="{A686CAA8-B747-42BE-AA96-27920FCD086D}" srcId="{AF2E9A0A-313C-4966-B714-4C0CAFFD26B8}" destId="{EEB941DC-AAD4-4682-BC9B-36A15EF56014}" srcOrd="3" destOrd="0" parTransId="{4E8B4183-F44F-4099-971D-2F4008B551F3}" sibTransId="{CA9B5229-925B-4D54-A1C8-9B5A1812B732}"/>
    <dgm:cxn modelId="{4108DBC2-72B6-4FC6-874E-2A210E50C76F}" srcId="{AF2E9A0A-313C-4966-B714-4C0CAFFD26B8}" destId="{87A0282E-45FD-47A7-AEBA-0577A0C16EE6}" srcOrd="0" destOrd="0" parTransId="{4C44F3FF-320B-44D2-A25E-13759D3D09B4}" sibTransId="{17461663-54A0-493B-AFF3-2AE7C83BB575}"/>
    <dgm:cxn modelId="{085761CE-0E61-4FEE-9671-A89139FFDE6A}" srcId="{AF2E9A0A-313C-4966-B714-4C0CAFFD26B8}" destId="{DA90744F-5150-4CF4-A099-5CB86E0718EC}" srcOrd="4" destOrd="0" parTransId="{0237D504-637D-40F2-A879-2C9DDED8DD46}" sibTransId="{14E4E87C-5584-49D1-A101-3C40AC657925}"/>
    <dgm:cxn modelId="{F143F4E9-1A25-4746-A5C9-2FE8D0889117}" type="presOf" srcId="{FFB5F3DC-7C02-4213-9DD6-7E7DE76F91BC}" destId="{7127AB88-ECB1-A64D-9057-462009F192C8}" srcOrd="0" destOrd="0" presId="urn:microsoft.com/office/officeart/2005/8/layout/process4"/>
    <dgm:cxn modelId="{99A1835E-73AB-7245-AC48-48E0553B3C3E}" type="presParOf" srcId="{E980DE6B-735B-8144-AEB4-EA1F3C48819E}" destId="{32AA6982-F539-F64D-806F-03A88263C3EB}" srcOrd="0" destOrd="0" presId="urn:microsoft.com/office/officeart/2005/8/layout/process4"/>
    <dgm:cxn modelId="{7B0A8A7A-B583-6E41-9509-7CEBA0039235}" type="presParOf" srcId="{32AA6982-F539-F64D-806F-03A88263C3EB}" destId="{1104CDDC-76D3-5646-A7B2-9E0C671539AE}" srcOrd="0" destOrd="0" presId="urn:microsoft.com/office/officeart/2005/8/layout/process4"/>
    <dgm:cxn modelId="{DED50A9C-FAD6-934F-BA8B-578DFDB9293B}" type="presParOf" srcId="{32AA6982-F539-F64D-806F-03A88263C3EB}" destId="{FC31F5A3-6790-4A40-A14A-65F833257E92}" srcOrd="1" destOrd="0" presId="urn:microsoft.com/office/officeart/2005/8/layout/process4"/>
    <dgm:cxn modelId="{E4E86C0B-2569-0140-98DF-2191B67615BE}" type="presParOf" srcId="{32AA6982-F539-F64D-806F-03A88263C3EB}" destId="{29F116EE-9B66-2444-9963-EE0C67C438C0}" srcOrd="2" destOrd="0" presId="urn:microsoft.com/office/officeart/2005/8/layout/process4"/>
    <dgm:cxn modelId="{659BC8A1-30BD-9F43-A07A-F1CA0BAFB1F3}" type="presParOf" srcId="{29F116EE-9B66-2444-9963-EE0C67C438C0}" destId="{E6942ED5-FE45-DD43-B2FD-6B1742A22493}" srcOrd="0" destOrd="0" presId="urn:microsoft.com/office/officeart/2005/8/layout/process4"/>
    <dgm:cxn modelId="{DE9E5676-7E37-A747-A21B-FFD0F74284B3}" type="presParOf" srcId="{29F116EE-9B66-2444-9963-EE0C67C438C0}" destId="{AF614E28-69AE-8141-85BA-EEA6DD6671B1}" srcOrd="1" destOrd="0" presId="urn:microsoft.com/office/officeart/2005/8/layout/process4"/>
    <dgm:cxn modelId="{E349F6EE-C92A-8E42-93A7-4CC17802C704}" type="presParOf" srcId="{29F116EE-9B66-2444-9963-EE0C67C438C0}" destId="{C46BF501-8679-3A4D-991F-94585F56D4A3}" srcOrd="2" destOrd="0" presId="urn:microsoft.com/office/officeart/2005/8/layout/process4"/>
    <dgm:cxn modelId="{5E140637-55C6-574B-8277-06F9EFC15A1F}" type="presParOf" srcId="{29F116EE-9B66-2444-9963-EE0C67C438C0}" destId="{9EA4A833-205E-6548-9E03-05A5E94AB9EF}" srcOrd="3" destOrd="0" presId="urn:microsoft.com/office/officeart/2005/8/layout/process4"/>
    <dgm:cxn modelId="{0428A86E-556D-504F-9360-945B1B1B0250}" type="presParOf" srcId="{29F116EE-9B66-2444-9963-EE0C67C438C0}" destId="{01012CD2-343E-7742-9D50-DACF6CEA1D86}" srcOrd="4" destOrd="0" presId="urn:microsoft.com/office/officeart/2005/8/layout/process4"/>
    <dgm:cxn modelId="{EBDA5628-9A3F-2C4E-A3CA-031A8BA98527}" type="presParOf" srcId="{29F116EE-9B66-2444-9963-EE0C67C438C0}" destId="{C9425A42-21E1-B44B-AA9A-F30D7FE66441}" srcOrd="5" destOrd="0" presId="urn:microsoft.com/office/officeart/2005/8/layout/process4"/>
    <dgm:cxn modelId="{A9082431-8D4B-5243-9D19-E421D5323C8F}" type="presParOf" srcId="{E980DE6B-735B-8144-AEB4-EA1F3C48819E}" destId="{78ED3D10-A59E-6543-8757-3B11CD94D17C}" srcOrd="1" destOrd="0" presId="urn:microsoft.com/office/officeart/2005/8/layout/process4"/>
    <dgm:cxn modelId="{0F919800-F132-154D-94B3-B2617117FD3A}" type="presParOf" srcId="{E980DE6B-735B-8144-AEB4-EA1F3C48819E}" destId="{2FB40A3A-0ED8-E64D-952D-C88A4E8C9CB4}" srcOrd="2" destOrd="0" presId="urn:microsoft.com/office/officeart/2005/8/layout/process4"/>
    <dgm:cxn modelId="{DE2DCB03-4114-2245-9753-AB0A09590F90}" type="presParOf" srcId="{2FB40A3A-0ED8-E64D-952D-C88A4E8C9CB4}" destId="{7127AB88-ECB1-A64D-9057-462009F192C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C1ABB2-209A-4853-BD7C-BA68FA054D60}"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D5F08F0C-8C10-45B7-BABD-7B08967DABBC}">
      <dgm:prSet custT="1"/>
      <dgm:spPr/>
      <dgm:t>
        <a:bodyPr/>
        <a:lstStyle/>
        <a:p>
          <a:r>
            <a:rPr lang="en-US" sz="2800" dirty="0"/>
            <a:t>Prep: </a:t>
          </a:r>
          <a:r>
            <a:rPr lang="en-US" sz="1700" dirty="0"/>
            <a:t>Good night sleep, medication agreement, breakfast, snacks, lunch, water, sweater/sweatshirt, fidgets, special objects. Prepare child for what to expect (no shots, activities to learn about how they think)</a:t>
          </a:r>
        </a:p>
      </dgm:t>
    </dgm:pt>
    <dgm:pt modelId="{A7417B1A-2BDF-4AD6-B694-15FDAE90C880}" type="parTrans" cxnId="{BA134665-E523-46D2-8FCF-130F3EF5F086}">
      <dgm:prSet/>
      <dgm:spPr/>
      <dgm:t>
        <a:bodyPr/>
        <a:lstStyle/>
        <a:p>
          <a:endParaRPr lang="en-US"/>
        </a:p>
      </dgm:t>
    </dgm:pt>
    <dgm:pt modelId="{9A7033B3-C3E3-4EF4-B993-00B87063E6F7}" type="sibTrans" cxnId="{BA134665-E523-46D2-8FCF-130F3EF5F086}">
      <dgm:prSet/>
      <dgm:spPr/>
      <dgm:t>
        <a:bodyPr/>
        <a:lstStyle/>
        <a:p>
          <a:endParaRPr lang="en-US" dirty="0"/>
        </a:p>
      </dgm:t>
    </dgm:pt>
    <dgm:pt modelId="{C3B51502-D648-478D-B74A-58A78BA53A20}">
      <dgm:prSet custT="1"/>
      <dgm:spPr/>
      <dgm:t>
        <a:bodyPr/>
        <a:lstStyle/>
        <a:p>
          <a:r>
            <a:rPr lang="en-US" sz="2800" dirty="0"/>
            <a:t>Let clinician know if your child has any specific needs or sensory sensitivities. </a:t>
          </a:r>
        </a:p>
      </dgm:t>
    </dgm:pt>
    <dgm:pt modelId="{B81FCA26-5A8E-4843-ACAB-E2538680C155}" type="parTrans" cxnId="{EA332451-4249-493F-BBB4-E559543E147C}">
      <dgm:prSet/>
      <dgm:spPr/>
      <dgm:t>
        <a:bodyPr/>
        <a:lstStyle/>
        <a:p>
          <a:endParaRPr lang="en-US"/>
        </a:p>
      </dgm:t>
    </dgm:pt>
    <dgm:pt modelId="{B243CFCC-BA72-42EE-B574-2C11659A9E03}" type="sibTrans" cxnId="{EA332451-4249-493F-BBB4-E559543E147C}">
      <dgm:prSet/>
      <dgm:spPr/>
      <dgm:t>
        <a:bodyPr/>
        <a:lstStyle/>
        <a:p>
          <a:endParaRPr lang="en-US" dirty="0"/>
        </a:p>
      </dgm:t>
    </dgm:pt>
    <dgm:pt modelId="{12294B1E-D71C-411B-9923-CD698756A2E6}">
      <dgm:prSet custT="1"/>
      <dgm:spPr/>
      <dgm:t>
        <a:bodyPr/>
        <a:lstStyle/>
        <a:p>
          <a:r>
            <a:rPr lang="en-US" sz="2400" dirty="0"/>
            <a:t>The referral questions determine the testing battery. Discuss before hand to ensure accurate expectations. </a:t>
          </a:r>
        </a:p>
      </dgm:t>
    </dgm:pt>
    <dgm:pt modelId="{419AB301-2866-47E7-95D2-B988B2D70326}" type="parTrans" cxnId="{868F1A84-A3A2-4793-A26B-6AF057EFB0D0}">
      <dgm:prSet/>
      <dgm:spPr/>
      <dgm:t>
        <a:bodyPr/>
        <a:lstStyle/>
        <a:p>
          <a:endParaRPr lang="en-US"/>
        </a:p>
      </dgm:t>
    </dgm:pt>
    <dgm:pt modelId="{D2E7018B-0BE4-46F1-9BE6-8570E8DC2872}" type="sibTrans" cxnId="{868F1A84-A3A2-4793-A26B-6AF057EFB0D0}">
      <dgm:prSet/>
      <dgm:spPr/>
      <dgm:t>
        <a:bodyPr/>
        <a:lstStyle/>
        <a:p>
          <a:endParaRPr lang="en-US" dirty="0"/>
        </a:p>
      </dgm:t>
    </dgm:pt>
    <dgm:pt modelId="{B3F3AF06-B311-4839-BDC8-D0C55DC7E2AC}">
      <dgm:prSet/>
      <dgm:spPr/>
      <dgm:t>
        <a:bodyPr/>
        <a:lstStyle/>
        <a:p>
          <a:r>
            <a:rPr lang="en-US" dirty="0"/>
            <a:t>Parent usually waits in waiting room or drops off. May be included for certain types of tests. Break for lunch, or partial days. </a:t>
          </a:r>
        </a:p>
      </dgm:t>
    </dgm:pt>
    <dgm:pt modelId="{3EECCE6B-80FC-4A6E-A58D-DB8C8CE858AC}" type="parTrans" cxnId="{C01A77A2-A02B-4CD5-8AF2-CB3F77439254}">
      <dgm:prSet/>
      <dgm:spPr/>
      <dgm:t>
        <a:bodyPr/>
        <a:lstStyle/>
        <a:p>
          <a:endParaRPr lang="en-US"/>
        </a:p>
      </dgm:t>
    </dgm:pt>
    <dgm:pt modelId="{9C7056D7-DB41-4494-9D02-1ADBF67EF111}" type="sibTrans" cxnId="{C01A77A2-A02B-4CD5-8AF2-CB3F77439254}">
      <dgm:prSet/>
      <dgm:spPr/>
      <dgm:t>
        <a:bodyPr/>
        <a:lstStyle/>
        <a:p>
          <a:endParaRPr lang="en-US"/>
        </a:p>
      </dgm:t>
    </dgm:pt>
    <dgm:pt modelId="{998037BB-3628-9B46-A06B-1C79B51E2786}" type="pres">
      <dgm:prSet presAssocID="{D8C1ABB2-209A-4853-BD7C-BA68FA054D60}" presName="outerComposite" presStyleCnt="0">
        <dgm:presLayoutVars>
          <dgm:chMax val="5"/>
          <dgm:dir/>
          <dgm:resizeHandles val="exact"/>
        </dgm:presLayoutVars>
      </dgm:prSet>
      <dgm:spPr/>
    </dgm:pt>
    <dgm:pt modelId="{7512C438-E850-794C-9A6F-1CB8F7F7E9EE}" type="pres">
      <dgm:prSet presAssocID="{D8C1ABB2-209A-4853-BD7C-BA68FA054D60}" presName="dummyMaxCanvas" presStyleCnt="0">
        <dgm:presLayoutVars/>
      </dgm:prSet>
      <dgm:spPr/>
    </dgm:pt>
    <dgm:pt modelId="{DD4B4B3B-7528-3245-A1C6-CC93F8DD53CD}" type="pres">
      <dgm:prSet presAssocID="{D8C1ABB2-209A-4853-BD7C-BA68FA054D60}" presName="FourNodes_1" presStyleLbl="node1" presStyleIdx="0" presStyleCnt="4">
        <dgm:presLayoutVars>
          <dgm:bulletEnabled val="1"/>
        </dgm:presLayoutVars>
      </dgm:prSet>
      <dgm:spPr/>
    </dgm:pt>
    <dgm:pt modelId="{7D0B0A7C-A3A1-9149-B764-3691A7692D87}" type="pres">
      <dgm:prSet presAssocID="{D8C1ABB2-209A-4853-BD7C-BA68FA054D60}" presName="FourNodes_2" presStyleLbl="node1" presStyleIdx="1" presStyleCnt="4">
        <dgm:presLayoutVars>
          <dgm:bulletEnabled val="1"/>
        </dgm:presLayoutVars>
      </dgm:prSet>
      <dgm:spPr/>
    </dgm:pt>
    <dgm:pt modelId="{B63E411E-F995-5343-968C-1CDFD9780D11}" type="pres">
      <dgm:prSet presAssocID="{D8C1ABB2-209A-4853-BD7C-BA68FA054D60}" presName="FourNodes_3" presStyleLbl="node1" presStyleIdx="2" presStyleCnt="4">
        <dgm:presLayoutVars>
          <dgm:bulletEnabled val="1"/>
        </dgm:presLayoutVars>
      </dgm:prSet>
      <dgm:spPr/>
    </dgm:pt>
    <dgm:pt modelId="{895456D3-4B8C-7F45-AFF5-1084745CD05E}" type="pres">
      <dgm:prSet presAssocID="{D8C1ABB2-209A-4853-BD7C-BA68FA054D60}" presName="FourNodes_4" presStyleLbl="node1" presStyleIdx="3" presStyleCnt="4">
        <dgm:presLayoutVars>
          <dgm:bulletEnabled val="1"/>
        </dgm:presLayoutVars>
      </dgm:prSet>
      <dgm:spPr/>
    </dgm:pt>
    <dgm:pt modelId="{79CFA1EB-4584-7647-ACD2-10EB1F7AE2DA}" type="pres">
      <dgm:prSet presAssocID="{D8C1ABB2-209A-4853-BD7C-BA68FA054D60}" presName="FourConn_1-2" presStyleLbl="fgAccFollowNode1" presStyleIdx="0" presStyleCnt="3">
        <dgm:presLayoutVars>
          <dgm:bulletEnabled val="1"/>
        </dgm:presLayoutVars>
      </dgm:prSet>
      <dgm:spPr/>
    </dgm:pt>
    <dgm:pt modelId="{D73D27E1-0200-D740-869C-7BB7CBC63A55}" type="pres">
      <dgm:prSet presAssocID="{D8C1ABB2-209A-4853-BD7C-BA68FA054D60}" presName="FourConn_2-3" presStyleLbl="fgAccFollowNode1" presStyleIdx="1" presStyleCnt="3">
        <dgm:presLayoutVars>
          <dgm:bulletEnabled val="1"/>
        </dgm:presLayoutVars>
      </dgm:prSet>
      <dgm:spPr/>
    </dgm:pt>
    <dgm:pt modelId="{94DF8C25-DBB1-7C4E-9784-AC9856C93545}" type="pres">
      <dgm:prSet presAssocID="{D8C1ABB2-209A-4853-BD7C-BA68FA054D60}" presName="FourConn_3-4" presStyleLbl="fgAccFollowNode1" presStyleIdx="2" presStyleCnt="3">
        <dgm:presLayoutVars>
          <dgm:bulletEnabled val="1"/>
        </dgm:presLayoutVars>
      </dgm:prSet>
      <dgm:spPr/>
    </dgm:pt>
    <dgm:pt modelId="{D3A25275-D8AE-544E-83C7-0AA7590900FC}" type="pres">
      <dgm:prSet presAssocID="{D8C1ABB2-209A-4853-BD7C-BA68FA054D60}" presName="FourNodes_1_text" presStyleLbl="node1" presStyleIdx="3" presStyleCnt="4">
        <dgm:presLayoutVars>
          <dgm:bulletEnabled val="1"/>
        </dgm:presLayoutVars>
      </dgm:prSet>
      <dgm:spPr/>
    </dgm:pt>
    <dgm:pt modelId="{AA54BF3B-4A86-BF4E-B3EF-ABCFEBB52225}" type="pres">
      <dgm:prSet presAssocID="{D8C1ABB2-209A-4853-BD7C-BA68FA054D60}" presName="FourNodes_2_text" presStyleLbl="node1" presStyleIdx="3" presStyleCnt="4">
        <dgm:presLayoutVars>
          <dgm:bulletEnabled val="1"/>
        </dgm:presLayoutVars>
      </dgm:prSet>
      <dgm:spPr/>
    </dgm:pt>
    <dgm:pt modelId="{D3124EC7-E65F-F745-BEAA-812B295CD69F}" type="pres">
      <dgm:prSet presAssocID="{D8C1ABB2-209A-4853-BD7C-BA68FA054D60}" presName="FourNodes_3_text" presStyleLbl="node1" presStyleIdx="3" presStyleCnt="4">
        <dgm:presLayoutVars>
          <dgm:bulletEnabled val="1"/>
        </dgm:presLayoutVars>
      </dgm:prSet>
      <dgm:spPr/>
    </dgm:pt>
    <dgm:pt modelId="{BD99B972-6D44-4E4A-BF63-750ADF6A458D}" type="pres">
      <dgm:prSet presAssocID="{D8C1ABB2-209A-4853-BD7C-BA68FA054D60}" presName="FourNodes_4_text" presStyleLbl="node1" presStyleIdx="3" presStyleCnt="4">
        <dgm:presLayoutVars>
          <dgm:bulletEnabled val="1"/>
        </dgm:presLayoutVars>
      </dgm:prSet>
      <dgm:spPr/>
    </dgm:pt>
  </dgm:ptLst>
  <dgm:cxnLst>
    <dgm:cxn modelId="{22DB6F04-7A0A-E248-8FF3-68F701ABAEEA}" type="presOf" srcId="{D8C1ABB2-209A-4853-BD7C-BA68FA054D60}" destId="{998037BB-3628-9B46-A06B-1C79B51E2786}" srcOrd="0" destOrd="0" presId="urn:microsoft.com/office/officeart/2005/8/layout/vProcess5"/>
    <dgm:cxn modelId="{43C09E0F-A7C1-B74A-B073-EC6EDBE7ACD6}" type="presOf" srcId="{C3B51502-D648-478D-B74A-58A78BA53A20}" destId="{AA54BF3B-4A86-BF4E-B3EF-ABCFEBB52225}" srcOrd="1" destOrd="0" presId="urn:microsoft.com/office/officeart/2005/8/layout/vProcess5"/>
    <dgm:cxn modelId="{A763CC17-63EA-AD4A-99F0-0F88F5593986}" type="presOf" srcId="{B243CFCC-BA72-42EE-B574-2C11659A9E03}" destId="{D73D27E1-0200-D740-869C-7BB7CBC63A55}" srcOrd="0" destOrd="0" presId="urn:microsoft.com/office/officeart/2005/8/layout/vProcess5"/>
    <dgm:cxn modelId="{EA332451-4249-493F-BBB4-E559543E147C}" srcId="{D8C1ABB2-209A-4853-BD7C-BA68FA054D60}" destId="{C3B51502-D648-478D-B74A-58A78BA53A20}" srcOrd="1" destOrd="0" parTransId="{B81FCA26-5A8E-4843-ACAB-E2538680C155}" sibTransId="{B243CFCC-BA72-42EE-B574-2C11659A9E03}"/>
    <dgm:cxn modelId="{BA134665-E523-46D2-8FCF-130F3EF5F086}" srcId="{D8C1ABB2-209A-4853-BD7C-BA68FA054D60}" destId="{D5F08F0C-8C10-45B7-BABD-7B08967DABBC}" srcOrd="0" destOrd="0" parTransId="{A7417B1A-2BDF-4AD6-B694-15FDAE90C880}" sibTransId="{9A7033B3-C3E3-4EF4-B993-00B87063E6F7}"/>
    <dgm:cxn modelId="{868F1A84-A3A2-4793-A26B-6AF057EFB0D0}" srcId="{D8C1ABB2-209A-4853-BD7C-BA68FA054D60}" destId="{12294B1E-D71C-411B-9923-CD698756A2E6}" srcOrd="2" destOrd="0" parTransId="{419AB301-2866-47E7-95D2-B988B2D70326}" sibTransId="{D2E7018B-0BE4-46F1-9BE6-8570E8DC2872}"/>
    <dgm:cxn modelId="{2DFB2B8A-A93F-F847-A42C-D0FBD794FA1D}" type="presOf" srcId="{12294B1E-D71C-411B-9923-CD698756A2E6}" destId="{D3124EC7-E65F-F745-BEAA-812B295CD69F}" srcOrd="1" destOrd="0" presId="urn:microsoft.com/office/officeart/2005/8/layout/vProcess5"/>
    <dgm:cxn modelId="{B899E294-AF71-2446-B782-022AA5E8A838}" type="presOf" srcId="{D2E7018B-0BE4-46F1-9BE6-8570E8DC2872}" destId="{94DF8C25-DBB1-7C4E-9784-AC9856C93545}" srcOrd="0" destOrd="0" presId="urn:microsoft.com/office/officeart/2005/8/layout/vProcess5"/>
    <dgm:cxn modelId="{C01A77A2-A02B-4CD5-8AF2-CB3F77439254}" srcId="{D8C1ABB2-209A-4853-BD7C-BA68FA054D60}" destId="{B3F3AF06-B311-4839-BDC8-D0C55DC7E2AC}" srcOrd="3" destOrd="0" parTransId="{3EECCE6B-80FC-4A6E-A58D-DB8C8CE858AC}" sibTransId="{9C7056D7-DB41-4494-9D02-1ADBF67EF111}"/>
    <dgm:cxn modelId="{896020B4-74DC-6A42-835B-51C5C6365379}" type="presOf" srcId="{B3F3AF06-B311-4839-BDC8-D0C55DC7E2AC}" destId="{BD99B972-6D44-4E4A-BF63-750ADF6A458D}" srcOrd="1" destOrd="0" presId="urn:microsoft.com/office/officeart/2005/8/layout/vProcess5"/>
    <dgm:cxn modelId="{989C8DB9-7BD8-FC4E-A624-03591A2842A3}" type="presOf" srcId="{B3F3AF06-B311-4839-BDC8-D0C55DC7E2AC}" destId="{895456D3-4B8C-7F45-AFF5-1084745CD05E}" srcOrd="0" destOrd="0" presId="urn:microsoft.com/office/officeart/2005/8/layout/vProcess5"/>
    <dgm:cxn modelId="{595740D1-AFE2-294C-A473-836CA0420486}" type="presOf" srcId="{C3B51502-D648-478D-B74A-58A78BA53A20}" destId="{7D0B0A7C-A3A1-9149-B764-3691A7692D87}" srcOrd="0" destOrd="0" presId="urn:microsoft.com/office/officeart/2005/8/layout/vProcess5"/>
    <dgm:cxn modelId="{4508C4D4-2C9A-AA45-8687-818C1895F69D}" type="presOf" srcId="{12294B1E-D71C-411B-9923-CD698756A2E6}" destId="{B63E411E-F995-5343-968C-1CDFD9780D11}" srcOrd="0" destOrd="0" presId="urn:microsoft.com/office/officeart/2005/8/layout/vProcess5"/>
    <dgm:cxn modelId="{7CC216DD-E6DB-FF4B-BC7D-57E4C7C2FE0C}" type="presOf" srcId="{9A7033B3-C3E3-4EF4-B993-00B87063E6F7}" destId="{79CFA1EB-4584-7647-ACD2-10EB1F7AE2DA}" srcOrd="0" destOrd="0" presId="urn:microsoft.com/office/officeart/2005/8/layout/vProcess5"/>
    <dgm:cxn modelId="{2CE0A7F4-DC2C-C046-9312-CA9080375CA3}" type="presOf" srcId="{D5F08F0C-8C10-45B7-BABD-7B08967DABBC}" destId="{D3A25275-D8AE-544E-83C7-0AA7590900FC}" srcOrd="1" destOrd="0" presId="urn:microsoft.com/office/officeart/2005/8/layout/vProcess5"/>
    <dgm:cxn modelId="{5C206CFB-7495-9741-AED3-4894028C3A9B}" type="presOf" srcId="{D5F08F0C-8C10-45B7-BABD-7B08967DABBC}" destId="{DD4B4B3B-7528-3245-A1C6-CC93F8DD53CD}" srcOrd="0" destOrd="0" presId="urn:microsoft.com/office/officeart/2005/8/layout/vProcess5"/>
    <dgm:cxn modelId="{FA1DFE4F-05A0-BD4F-A8CA-3BEE47B77605}" type="presParOf" srcId="{998037BB-3628-9B46-A06B-1C79B51E2786}" destId="{7512C438-E850-794C-9A6F-1CB8F7F7E9EE}" srcOrd="0" destOrd="0" presId="urn:microsoft.com/office/officeart/2005/8/layout/vProcess5"/>
    <dgm:cxn modelId="{E2319EF8-99C0-474B-BA08-45886AA3B3D0}" type="presParOf" srcId="{998037BB-3628-9B46-A06B-1C79B51E2786}" destId="{DD4B4B3B-7528-3245-A1C6-CC93F8DD53CD}" srcOrd="1" destOrd="0" presId="urn:microsoft.com/office/officeart/2005/8/layout/vProcess5"/>
    <dgm:cxn modelId="{BB243983-2336-1C4C-94DC-EEC3B6099C7A}" type="presParOf" srcId="{998037BB-3628-9B46-A06B-1C79B51E2786}" destId="{7D0B0A7C-A3A1-9149-B764-3691A7692D87}" srcOrd="2" destOrd="0" presId="urn:microsoft.com/office/officeart/2005/8/layout/vProcess5"/>
    <dgm:cxn modelId="{E0A1D28D-9514-264E-9AC5-328EAD52C499}" type="presParOf" srcId="{998037BB-3628-9B46-A06B-1C79B51E2786}" destId="{B63E411E-F995-5343-968C-1CDFD9780D11}" srcOrd="3" destOrd="0" presId="urn:microsoft.com/office/officeart/2005/8/layout/vProcess5"/>
    <dgm:cxn modelId="{D8A7F7FD-EF12-5A46-A58A-FB02333D6296}" type="presParOf" srcId="{998037BB-3628-9B46-A06B-1C79B51E2786}" destId="{895456D3-4B8C-7F45-AFF5-1084745CD05E}" srcOrd="4" destOrd="0" presId="urn:microsoft.com/office/officeart/2005/8/layout/vProcess5"/>
    <dgm:cxn modelId="{1CADD31A-3F01-5D4C-9642-703C5EA1DB78}" type="presParOf" srcId="{998037BB-3628-9B46-A06B-1C79B51E2786}" destId="{79CFA1EB-4584-7647-ACD2-10EB1F7AE2DA}" srcOrd="5" destOrd="0" presId="urn:microsoft.com/office/officeart/2005/8/layout/vProcess5"/>
    <dgm:cxn modelId="{0AA53FC5-85A3-284C-B696-CFC2E0A482B1}" type="presParOf" srcId="{998037BB-3628-9B46-A06B-1C79B51E2786}" destId="{D73D27E1-0200-D740-869C-7BB7CBC63A55}" srcOrd="6" destOrd="0" presId="urn:microsoft.com/office/officeart/2005/8/layout/vProcess5"/>
    <dgm:cxn modelId="{23822F73-AAAE-F64E-B666-D6BD1A3D7187}" type="presParOf" srcId="{998037BB-3628-9B46-A06B-1C79B51E2786}" destId="{94DF8C25-DBB1-7C4E-9784-AC9856C93545}" srcOrd="7" destOrd="0" presId="urn:microsoft.com/office/officeart/2005/8/layout/vProcess5"/>
    <dgm:cxn modelId="{EDE3159C-DCDE-2E4E-86DD-1902758E828A}" type="presParOf" srcId="{998037BB-3628-9B46-A06B-1C79B51E2786}" destId="{D3A25275-D8AE-544E-83C7-0AA7590900FC}" srcOrd="8" destOrd="0" presId="urn:microsoft.com/office/officeart/2005/8/layout/vProcess5"/>
    <dgm:cxn modelId="{15BE668F-B6AD-FF41-A2B6-CE779496DBB1}" type="presParOf" srcId="{998037BB-3628-9B46-A06B-1C79B51E2786}" destId="{AA54BF3B-4A86-BF4E-B3EF-ABCFEBB52225}" srcOrd="9" destOrd="0" presId="urn:microsoft.com/office/officeart/2005/8/layout/vProcess5"/>
    <dgm:cxn modelId="{9DBF2E47-DC11-564F-94EF-80D0DE111C63}" type="presParOf" srcId="{998037BB-3628-9B46-A06B-1C79B51E2786}" destId="{D3124EC7-E65F-F745-BEAA-812B295CD69F}" srcOrd="10" destOrd="0" presId="urn:microsoft.com/office/officeart/2005/8/layout/vProcess5"/>
    <dgm:cxn modelId="{B140630E-16EE-714D-B52D-A16011E70734}" type="presParOf" srcId="{998037BB-3628-9B46-A06B-1C79B51E2786}" destId="{BD99B972-6D44-4E4A-BF63-750ADF6A458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6A6F60-87B5-40D9-91F7-EE53C822E51C}"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BCE61394-A555-4849-8AD3-6A09EC310BB2}">
      <dgm:prSet custT="1"/>
      <dgm:spPr/>
      <dgm:t>
        <a:bodyPr/>
        <a:lstStyle/>
        <a:p>
          <a:r>
            <a:rPr lang="en-US" sz="2800" dirty="0"/>
            <a:t>ADOS-2: </a:t>
          </a:r>
          <a:r>
            <a:rPr lang="en-US" sz="1600" dirty="0"/>
            <a:t>Autism Diagnostic Observation Schedule, Second Edition</a:t>
          </a:r>
        </a:p>
      </dgm:t>
    </dgm:pt>
    <dgm:pt modelId="{E7896F2B-F890-429C-BE4A-16A431835DEE}" type="parTrans" cxnId="{97284EEA-DADA-4449-BB35-BD105CB6F192}">
      <dgm:prSet/>
      <dgm:spPr/>
      <dgm:t>
        <a:bodyPr/>
        <a:lstStyle/>
        <a:p>
          <a:endParaRPr lang="en-US"/>
        </a:p>
      </dgm:t>
    </dgm:pt>
    <dgm:pt modelId="{30DAFB21-2139-449A-A4AF-410480A39ABA}" type="sibTrans" cxnId="{97284EEA-DADA-4449-BB35-BD105CB6F192}">
      <dgm:prSet/>
      <dgm:spPr/>
      <dgm:t>
        <a:bodyPr/>
        <a:lstStyle/>
        <a:p>
          <a:endParaRPr lang="en-US"/>
        </a:p>
      </dgm:t>
    </dgm:pt>
    <dgm:pt modelId="{A8F3C88F-6359-4878-AEE9-DD6D6ED55128}">
      <dgm:prSet custT="1"/>
      <dgm:spPr/>
      <dgm:t>
        <a:bodyPr/>
        <a:lstStyle/>
        <a:p>
          <a:r>
            <a:rPr lang="en-US" sz="2800" dirty="0"/>
            <a:t>Questionnaires </a:t>
          </a:r>
        </a:p>
        <a:p>
          <a:r>
            <a:rPr lang="en-US" sz="2800" dirty="0"/>
            <a:t>&amp; structured interviews </a:t>
          </a:r>
        </a:p>
      </dgm:t>
    </dgm:pt>
    <dgm:pt modelId="{A1FDB9AE-7E84-4CEB-9FC1-86572F7E82BF}" type="parTrans" cxnId="{EAA5A7C3-748B-429D-9E80-0C3277351135}">
      <dgm:prSet/>
      <dgm:spPr/>
      <dgm:t>
        <a:bodyPr/>
        <a:lstStyle/>
        <a:p>
          <a:endParaRPr lang="en-US"/>
        </a:p>
      </dgm:t>
    </dgm:pt>
    <dgm:pt modelId="{66C38164-C4D8-40F5-9C91-8FBFBE513D50}" type="sibTrans" cxnId="{EAA5A7C3-748B-429D-9E80-0C3277351135}">
      <dgm:prSet/>
      <dgm:spPr/>
      <dgm:t>
        <a:bodyPr/>
        <a:lstStyle/>
        <a:p>
          <a:endParaRPr lang="en-US"/>
        </a:p>
      </dgm:t>
    </dgm:pt>
    <dgm:pt modelId="{96B5782D-B61B-4D4F-A2B3-596C58212F70}">
      <dgm:prSet custT="1"/>
      <dgm:spPr/>
      <dgm:t>
        <a:bodyPr/>
        <a:lstStyle/>
        <a:p>
          <a:r>
            <a:rPr lang="en-US" sz="2800" dirty="0"/>
            <a:t>Observation at school</a:t>
          </a:r>
          <a:r>
            <a:rPr lang="en-US" sz="2300" dirty="0"/>
            <a:t> </a:t>
          </a:r>
          <a:endParaRPr lang="en-US" sz="1600" dirty="0"/>
        </a:p>
      </dgm:t>
    </dgm:pt>
    <dgm:pt modelId="{218D5973-4971-4BD0-A184-CA25E0905893}" type="parTrans" cxnId="{3B0671DA-BA6D-458D-9B06-C11D1AD71951}">
      <dgm:prSet/>
      <dgm:spPr/>
      <dgm:t>
        <a:bodyPr/>
        <a:lstStyle/>
        <a:p>
          <a:endParaRPr lang="en-US"/>
        </a:p>
      </dgm:t>
    </dgm:pt>
    <dgm:pt modelId="{EB25F227-69D0-4C77-83B5-6968AE35298A}" type="sibTrans" cxnId="{3B0671DA-BA6D-458D-9B06-C11D1AD71951}">
      <dgm:prSet/>
      <dgm:spPr/>
      <dgm:t>
        <a:bodyPr/>
        <a:lstStyle/>
        <a:p>
          <a:endParaRPr lang="en-US"/>
        </a:p>
      </dgm:t>
    </dgm:pt>
    <dgm:pt modelId="{B7272366-EBF1-49CC-871C-AFA14B527F85}">
      <dgm:prSet custT="1"/>
      <dgm:spPr/>
      <dgm:t>
        <a:bodyPr/>
        <a:lstStyle/>
        <a:p>
          <a:r>
            <a:rPr lang="en-US" sz="2800" dirty="0"/>
            <a:t>History gathering</a:t>
          </a:r>
          <a:endParaRPr lang="en-US" sz="1600" dirty="0"/>
        </a:p>
      </dgm:t>
    </dgm:pt>
    <dgm:pt modelId="{F0F9B72A-A770-4462-BC8F-5EA2A0838FE3}" type="parTrans" cxnId="{BD0C0845-E006-401B-88C3-5887BC232540}">
      <dgm:prSet/>
      <dgm:spPr/>
      <dgm:t>
        <a:bodyPr/>
        <a:lstStyle/>
        <a:p>
          <a:endParaRPr lang="en-US"/>
        </a:p>
      </dgm:t>
    </dgm:pt>
    <dgm:pt modelId="{639FFC71-B4C0-42E3-8095-89D639E84603}" type="sibTrans" cxnId="{BD0C0845-E006-401B-88C3-5887BC232540}">
      <dgm:prSet/>
      <dgm:spPr/>
      <dgm:t>
        <a:bodyPr/>
        <a:lstStyle/>
        <a:p>
          <a:endParaRPr lang="en-US"/>
        </a:p>
      </dgm:t>
    </dgm:pt>
    <dgm:pt modelId="{3E1C072B-AD8F-4C9D-A5B5-6568407F78C4}">
      <dgm:prSet custT="1"/>
      <dgm:spPr/>
      <dgm:t>
        <a:bodyPr/>
        <a:lstStyle/>
        <a:p>
          <a:r>
            <a:rPr lang="en-US" sz="2800" dirty="0"/>
            <a:t>Listen to teachers </a:t>
          </a:r>
          <a:r>
            <a:rPr lang="en-US" sz="1600" dirty="0"/>
            <a:t>(past and current if possible). </a:t>
          </a:r>
        </a:p>
      </dgm:t>
    </dgm:pt>
    <dgm:pt modelId="{6B4333E9-91C4-42ED-AD44-EA43DF6AF0C7}" type="parTrans" cxnId="{1FB723C9-83EB-444A-97AB-C409ADCAC3AF}">
      <dgm:prSet/>
      <dgm:spPr/>
      <dgm:t>
        <a:bodyPr/>
        <a:lstStyle/>
        <a:p>
          <a:endParaRPr lang="en-US"/>
        </a:p>
      </dgm:t>
    </dgm:pt>
    <dgm:pt modelId="{0B783F99-1E29-4A60-8A54-F0B45204655C}" type="sibTrans" cxnId="{1FB723C9-83EB-444A-97AB-C409ADCAC3AF}">
      <dgm:prSet/>
      <dgm:spPr/>
      <dgm:t>
        <a:bodyPr/>
        <a:lstStyle/>
        <a:p>
          <a:endParaRPr lang="en-US"/>
        </a:p>
      </dgm:t>
    </dgm:pt>
    <dgm:pt modelId="{4A5A6F38-2BCF-A84C-9DC8-E2C46E4A3A45}" type="pres">
      <dgm:prSet presAssocID="{D56A6F60-87B5-40D9-91F7-EE53C822E51C}" presName="diagram" presStyleCnt="0">
        <dgm:presLayoutVars>
          <dgm:dir/>
          <dgm:resizeHandles val="exact"/>
        </dgm:presLayoutVars>
      </dgm:prSet>
      <dgm:spPr/>
    </dgm:pt>
    <dgm:pt modelId="{F8BDCDDE-4CE7-CF43-B5A6-310E5DE4EB0A}" type="pres">
      <dgm:prSet presAssocID="{BCE61394-A555-4849-8AD3-6A09EC310BB2}" presName="node" presStyleLbl="node1" presStyleIdx="0" presStyleCnt="5">
        <dgm:presLayoutVars>
          <dgm:bulletEnabled val="1"/>
        </dgm:presLayoutVars>
      </dgm:prSet>
      <dgm:spPr/>
    </dgm:pt>
    <dgm:pt modelId="{AF847E19-CC69-4246-B55C-DAAD0475AC53}" type="pres">
      <dgm:prSet presAssocID="{30DAFB21-2139-449A-A4AF-410480A39ABA}" presName="sibTrans" presStyleCnt="0"/>
      <dgm:spPr/>
    </dgm:pt>
    <dgm:pt modelId="{5BA2DA13-42F1-9D46-8296-CC6F25352448}" type="pres">
      <dgm:prSet presAssocID="{A8F3C88F-6359-4878-AEE9-DD6D6ED55128}" presName="node" presStyleLbl="node1" presStyleIdx="1" presStyleCnt="5">
        <dgm:presLayoutVars>
          <dgm:bulletEnabled val="1"/>
        </dgm:presLayoutVars>
      </dgm:prSet>
      <dgm:spPr/>
    </dgm:pt>
    <dgm:pt modelId="{5179D8FD-C28D-484C-A4C8-4B31CCE8E215}" type="pres">
      <dgm:prSet presAssocID="{66C38164-C4D8-40F5-9C91-8FBFBE513D50}" presName="sibTrans" presStyleCnt="0"/>
      <dgm:spPr/>
    </dgm:pt>
    <dgm:pt modelId="{090E49E9-0412-EC45-BA99-6C7D288087FB}" type="pres">
      <dgm:prSet presAssocID="{96B5782D-B61B-4D4F-A2B3-596C58212F70}" presName="node" presStyleLbl="node1" presStyleIdx="2" presStyleCnt="5">
        <dgm:presLayoutVars>
          <dgm:bulletEnabled val="1"/>
        </dgm:presLayoutVars>
      </dgm:prSet>
      <dgm:spPr/>
    </dgm:pt>
    <dgm:pt modelId="{4FB46C05-FA1D-C145-8607-31BDC69E65A6}" type="pres">
      <dgm:prSet presAssocID="{EB25F227-69D0-4C77-83B5-6968AE35298A}" presName="sibTrans" presStyleCnt="0"/>
      <dgm:spPr/>
    </dgm:pt>
    <dgm:pt modelId="{46DD08B1-69E1-6242-B9A9-937FA7018729}" type="pres">
      <dgm:prSet presAssocID="{B7272366-EBF1-49CC-871C-AFA14B527F85}" presName="node" presStyleLbl="node1" presStyleIdx="3" presStyleCnt="5">
        <dgm:presLayoutVars>
          <dgm:bulletEnabled val="1"/>
        </dgm:presLayoutVars>
      </dgm:prSet>
      <dgm:spPr/>
    </dgm:pt>
    <dgm:pt modelId="{B4B64780-88CE-974B-B67E-768260FA9DA2}" type="pres">
      <dgm:prSet presAssocID="{639FFC71-B4C0-42E3-8095-89D639E84603}" presName="sibTrans" presStyleCnt="0"/>
      <dgm:spPr/>
    </dgm:pt>
    <dgm:pt modelId="{3DDD634C-F34A-FC4D-BAD6-BA2EA8BB6373}" type="pres">
      <dgm:prSet presAssocID="{3E1C072B-AD8F-4C9D-A5B5-6568407F78C4}" presName="node" presStyleLbl="node1" presStyleIdx="4" presStyleCnt="5">
        <dgm:presLayoutVars>
          <dgm:bulletEnabled val="1"/>
        </dgm:presLayoutVars>
      </dgm:prSet>
      <dgm:spPr/>
    </dgm:pt>
  </dgm:ptLst>
  <dgm:cxnLst>
    <dgm:cxn modelId="{26DAFB2E-6709-D547-A6AD-108555A13DB0}" type="presOf" srcId="{D56A6F60-87B5-40D9-91F7-EE53C822E51C}" destId="{4A5A6F38-2BCF-A84C-9DC8-E2C46E4A3A45}" srcOrd="0" destOrd="0" presId="urn:microsoft.com/office/officeart/2005/8/layout/default"/>
    <dgm:cxn modelId="{1C333131-FD77-1246-B894-2B3909206262}" type="presOf" srcId="{B7272366-EBF1-49CC-871C-AFA14B527F85}" destId="{46DD08B1-69E1-6242-B9A9-937FA7018729}" srcOrd="0" destOrd="0" presId="urn:microsoft.com/office/officeart/2005/8/layout/default"/>
    <dgm:cxn modelId="{5CC2143C-CFCA-E74E-98CC-5DBB45641A73}" type="presOf" srcId="{96B5782D-B61B-4D4F-A2B3-596C58212F70}" destId="{090E49E9-0412-EC45-BA99-6C7D288087FB}" srcOrd="0" destOrd="0" presId="urn:microsoft.com/office/officeart/2005/8/layout/default"/>
    <dgm:cxn modelId="{BD0C0845-E006-401B-88C3-5887BC232540}" srcId="{D56A6F60-87B5-40D9-91F7-EE53C822E51C}" destId="{B7272366-EBF1-49CC-871C-AFA14B527F85}" srcOrd="3" destOrd="0" parTransId="{F0F9B72A-A770-4462-BC8F-5EA2A0838FE3}" sibTransId="{639FFC71-B4C0-42E3-8095-89D639E84603}"/>
    <dgm:cxn modelId="{DE2D3985-B9F0-8449-9540-22B6D856C264}" type="presOf" srcId="{A8F3C88F-6359-4878-AEE9-DD6D6ED55128}" destId="{5BA2DA13-42F1-9D46-8296-CC6F25352448}" srcOrd="0" destOrd="0" presId="urn:microsoft.com/office/officeart/2005/8/layout/default"/>
    <dgm:cxn modelId="{DE9796B1-FFDC-B741-B4C8-07E0968BF6B5}" type="presOf" srcId="{BCE61394-A555-4849-8AD3-6A09EC310BB2}" destId="{F8BDCDDE-4CE7-CF43-B5A6-310E5DE4EB0A}" srcOrd="0" destOrd="0" presId="urn:microsoft.com/office/officeart/2005/8/layout/default"/>
    <dgm:cxn modelId="{EAA5A7C3-748B-429D-9E80-0C3277351135}" srcId="{D56A6F60-87B5-40D9-91F7-EE53C822E51C}" destId="{A8F3C88F-6359-4878-AEE9-DD6D6ED55128}" srcOrd="1" destOrd="0" parTransId="{A1FDB9AE-7E84-4CEB-9FC1-86572F7E82BF}" sibTransId="{66C38164-C4D8-40F5-9C91-8FBFBE513D50}"/>
    <dgm:cxn modelId="{1FB723C9-83EB-444A-97AB-C409ADCAC3AF}" srcId="{D56A6F60-87B5-40D9-91F7-EE53C822E51C}" destId="{3E1C072B-AD8F-4C9D-A5B5-6568407F78C4}" srcOrd="4" destOrd="0" parTransId="{6B4333E9-91C4-42ED-AD44-EA43DF6AF0C7}" sibTransId="{0B783F99-1E29-4A60-8A54-F0B45204655C}"/>
    <dgm:cxn modelId="{C6AE53D8-E363-6E46-B5DE-DDC32F259109}" type="presOf" srcId="{3E1C072B-AD8F-4C9D-A5B5-6568407F78C4}" destId="{3DDD634C-F34A-FC4D-BAD6-BA2EA8BB6373}" srcOrd="0" destOrd="0" presId="urn:microsoft.com/office/officeart/2005/8/layout/default"/>
    <dgm:cxn modelId="{3B0671DA-BA6D-458D-9B06-C11D1AD71951}" srcId="{D56A6F60-87B5-40D9-91F7-EE53C822E51C}" destId="{96B5782D-B61B-4D4F-A2B3-596C58212F70}" srcOrd="2" destOrd="0" parTransId="{218D5973-4971-4BD0-A184-CA25E0905893}" sibTransId="{EB25F227-69D0-4C77-83B5-6968AE35298A}"/>
    <dgm:cxn modelId="{97284EEA-DADA-4449-BB35-BD105CB6F192}" srcId="{D56A6F60-87B5-40D9-91F7-EE53C822E51C}" destId="{BCE61394-A555-4849-8AD3-6A09EC310BB2}" srcOrd="0" destOrd="0" parTransId="{E7896F2B-F890-429C-BE4A-16A431835DEE}" sibTransId="{30DAFB21-2139-449A-A4AF-410480A39ABA}"/>
    <dgm:cxn modelId="{4E7DF83F-64C0-2047-99D3-60724AD6A55B}" type="presParOf" srcId="{4A5A6F38-2BCF-A84C-9DC8-E2C46E4A3A45}" destId="{F8BDCDDE-4CE7-CF43-B5A6-310E5DE4EB0A}" srcOrd="0" destOrd="0" presId="urn:microsoft.com/office/officeart/2005/8/layout/default"/>
    <dgm:cxn modelId="{12169A17-5D18-4744-8E5D-EAA3C8006651}" type="presParOf" srcId="{4A5A6F38-2BCF-A84C-9DC8-E2C46E4A3A45}" destId="{AF847E19-CC69-4246-B55C-DAAD0475AC53}" srcOrd="1" destOrd="0" presId="urn:microsoft.com/office/officeart/2005/8/layout/default"/>
    <dgm:cxn modelId="{088567BE-6634-BE43-975D-A780A43CB51D}" type="presParOf" srcId="{4A5A6F38-2BCF-A84C-9DC8-E2C46E4A3A45}" destId="{5BA2DA13-42F1-9D46-8296-CC6F25352448}" srcOrd="2" destOrd="0" presId="urn:microsoft.com/office/officeart/2005/8/layout/default"/>
    <dgm:cxn modelId="{966787B2-652A-D643-99D5-2422EF432587}" type="presParOf" srcId="{4A5A6F38-2BCF-A84C-9DC8-E2C46E4A3A45}" destId="{5179D8FD-C28D-484C-A4C8-4B31CCE8E215}" srcOrd="3" destOrd="0" presId="urn:microsoft.com/office/officeart/2005/8/layout/default"/>
    <dgm:cxn modelId="{0E742BCE-8FBC-8247-9334-70D7627FCF10}" type="presParOf" srcId="{4A5A6F38-2BCF-A84C-9DC8-E2C46E4A3A45}" destId="{090E49E9-0412-EC45-BA99-6C7D288087FB}" srcOrd="4" destOrd="0" presId="urn:microsoft.com/office/officeart/2005/8/layout/default"/>
    <dgm:cxn modelId="{F8B3C6E6-5B46-5846-977E-CAD4B6EF947A}" type="presParOf" srcId="{4A5A6F38-2BCF-A84C-9DC8-E2C46E4A3A45}" destId="{4FB46C05-FA1D-C145-8607-31BDC69E65A6}" srcOrd="5" destOrd="0" presId="urn:microsoft.com/office/officeart/2005/8/layout/default"/>
    <dgm:cxn modelId="{8E1C56E8-DE8D-5B45-8AD9-D63A31AC84DC}" type="presParOf" srcId="{4A5A6F38-2BCF-A84C-9DC8-E2C46E4A3A45}" destId="{46DD08B1-69E1-6242-B9A9-937FA7018729}" srcOrd="6" destOrd="0" presId="urn:microsoft.com/office/officeart/2005/8/layout/default"/>
    <dgm:cxn modelId="{77ACF231-6C18-FD45-A68F-E983EDEB848F}" type="presParOf" srcId="{4A5A6F38-2BCF-A84C-9DC8-E2C46E4A3A45}" destId="{B4B64780-88CE-974B-B67E-768260FA9DA2}" srcOrd="7" destOrd="0" presId="urn:microsoft.com/office/officeart/2005/8/layout/default"/>
    <dgm:cxn modelId="{9397DE1C-F6A5-2145-B616-C97605925589}" type="presParOf" srcId="{4A5A6F38-2BCF-A84C-9DC8-E2C46E4A3A45}" destId="{3DDD634C-F34A-FC4D-BAD6-BA2EA8BB6373}"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0C9B8F-4D87-4AEA-8E43-DAFC67BFC51E}"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AAB22AD-DF09-4F9C-A6D5-BBAF56097AE1}">
      <dgm:prSet/>
      <dgm:spPr/>
      <dgm:t>
        <a:bodyPr/>
        <a:lstStyle/>
        <a:p>
          <a:r>
            <a:rPr lang="en-US" dirty="0"/>
            <a:t>ASD requires </a:t>
          </a:r>
          <a:r>
            <a:rPr lang="en-US" b="0" i="0" dirty="0"/>
            <a:t>weaknesses in 2 core areas </a:t>
          </a:r>
          <a:endParaRPr lang="en-US" dirty="0"/>
        </a:p>
      </dgm:t>
    </dgm:pt>
    <dgm:pt modelId="{17008429-18C6-4C28-AF20-C2AE343D5F76}" type="parTrans" cxnId="{4B247B78-2882-423E-9DD1-17EFDFB75DBD}">
      <dgm:prSet/>
      <dgm:spPr/>
      <dgm:t>
        <a:bodyPr/>
        <a:lstStyle/>
        <a:p>
          <a:endParaRPr lang="en-US"/>
        </a:p>
      </dgm:t>
    </dgm:pt>
    <dgm:pt modelId="{CBC69201-9947-4490-82E8-1B48482B843B}" type="sibTrans" cxnId="{4B247B78-2882-423E-9DD1-17EFDFB75DBD}">
      <dgm:prSet/>
      <dgm:spPr/>
      <dgm:t>
        <a:bodyPr/>
        <a:lstStyle/>
        <a:p>
          <a:endParaRPr lang="en-US"/>
        </a:p>
      </dgm:t>
    </dgm:pt>
    <dgm:pt modelId="{F8E0D3FA-A169-4978-9FE7-B1837E71EB57}">
      <dgm:prSet/>
      <dgm:spPr/>
      <dgm:t>
        <a:bodyPr/>
        <a:lstStyle/>
        <a:p>
          <a:r>
            <a:rPr lang="en-US" b="0" i="0" dirty="0"/>
            <a:t>Social communication</a:t>
          </a:r>
          <a:endParaRPr lang="en-US" dirty="0"/>
        </a:p>
      </dgm:t>
    </dgm:pt>
    <dgm:pt modelId="{8ADC7AC9-C090-403E-9645-E99441848D4F}" type="parTrans" cxnId="{FCB8C968-E0F0-4F61-93D8-345A87F532A8}">
      <dgm:prSet/>
      <dgm:spPr/>
      <dgm:t>
        <a:bodyPr/>
        <a:lstStyle/>
        <a:p>
          <a:endParaRPr lang="en-US"/>
        </a:p>
      </dgm:t>
    </dgm:pt>
    <dgm:pt modelId="{26726048-5125-41A1-BCA1-D43F299B8D69}" type="sibTrans" cxnId="{FCB8C968-E0F0-4F61-93D8-345A87F532A8}">
      <dgm:prSet/>
      <dgm:spPr/>
      <dgm:t>
        <a:bodyPr/>
        <a:lstStyle/>
        <a:p>
          <a:endParaRPr lang="en-US"/>
        </a:p>
      </dgm:t>
    </dgm:pt>
    <dgm:pt modelId="{2FAEE9DC-6445-4E13-B343-203EF3CF176C}">
      <dgm:prSet/>
      <dgm:spPr/>
      <dgm:t>
        <a:bodyPr/>
        <a:lstStyle/>
        <a:p>
          <a:r>
            <a:rPr lang="en-US" dirty="0"/>
            <a:t>R</a:t>
          </a:r>
          <a:r>
            <a:rPr lang="en-US" b="0" i="0" dirty="0"/>
            <a:t>estricted, repetitive and/or sensory behaviors or interests.</a:t>
          </a:r>
          <a:endParaRPr lang="en-US" dirty="0"/>
        </a:p>
      </dgm:t>
    </dgm:pt>
    <dgm:pt modelId="{70391648-B8D4-4D00-905F-709CCC389997}" type="parTrans" cxnId="{9B2B6C29-9AAB-404B-A4A9-24FC5E6A953F}">
      <dgm:prSet/>
      <dgm:spPr/>
      <dgm:t>
        <a:bodyPr/>
        <a:lstStyle/>
        <a:p>
          <a:endParaRPr lang="en-US"/>
        </a:p>
      </dgm:t>
    </dgm:pt>
    <dgm:pt modelId="{D463A623-EF7E-4D97-A727-21D7A5581C5B}" type="sibTrans" cxnId="{9B2B6C29-9AAB-404B-A4A9-24FC5E6A953F}">
      <dgm:prSet/>
      <dgm:spPr/>
      <dgm:t>
        <a:bodyPr/>
        <a:lstStyle/>
        <a:p>
          <a:endParaRPr lang="en-US"/>
        </a:p>
      </dgm:t>
    </dgm:pt>
    <dgm:pt modelId="{89926202-544C-416E-A9CD-85B15FB4C62C}">
      <dgm:prSet/>
      <dgm:spPr/>
      <dgm:t>
        <a:bodyPr/>
        <a:lstStyle/>
        <a:p>
          <a:r>
            <a:rPr lang="en-US" b="0" i="0" dirty="0"/>
            <a:t>With difficulties and/or differences from what is typical in both areas</a:t>
          </a:r>
          <a:endParaRPr lang="en-US" dirty="0"/>
        </a:p>
      </dgm:t>
    </dgm:pt>
    <dgm:pt modelId="{1E12D095-1FA1-4E18-B3E7-A1250F9A5D69}" type="parTrans" cxnId="{0B8783E3-DA15-449C-AFCB-A3EB67EAB58F}">
      <dgm:prSet/>
      <dgm:spPr/>
      <dgm:t>
        <a:bodyPr/>
        <a:lstStyle/>
        <a:p>
          <a:endParaRPr lang="en-US"/>
        </a:p>
      </dgm:t>
    </dgm:pt>
    <dgm:pt modelId="{3D9E457A-62B1-4B7A-A8F5-592FE2EFD56F}" type="sibTrans" cxnId="{0B8783E3-DA15-449C-AFCB-A3EB67EAB58F}">
      <dgm:prSet/>
      <dgm:spPr/>
      <dgm:t>
        <a:bodyPr/>
        <a:lstStyle/>
        <a:p>
          <a:endParaRPr lang="en-US"/>
        </a:p>
      </dgm:t>
    </dgm:pt>
    <dgm:pt modelId="{6FF82EEA-F1AE-4FB1-A547-3AC51C8B0591}">
      <dgm:prSet/>
      <dgm:spPr/>
      <dgm:t>
        <a:bodyPr/>
        <a:lstStyle/>
        <a:p>
          <a:r>
            <a:rPr lang="en-US" dirty="0"/>
            <a:t>C</a:t>
          </a:r>
          <a:r>
            <a:rPr lang="en-US" b="0" i="0" dirty="0"/>
            <a:t>haracteristics present from early childhood, even if these are not recognized until later in childhood.</a:t>
          </a:r>
          <a:endParaRPr lang="en-US" dirty="0"/>
        </a:p>
      </dgm:t>
    </dgm:pt>
    <dgm:pt modelId="{A3BB8EA3-5B27-4580-B3EF-0D157E9A87D1}" type="parTrans" cxnId="{F6603BA3-AC12-4567-81E3-0886BFB6C261}">
      <dgm:prSet/>
      <dgm:spPr/>
      <dgm:t>
        <a:bodyPr/>
        <a:lstStyle/>
        <a:p>
          <a:endParaRPr lang="en-US"/>
        </a:p>
      </dgm:t>
    </dgm:pt>
    <dgm:pt modelId="{239C6138-6195-4CA5-814D-6A8A4B743064}" type="sibTrans" cxnId="{F6603BA3-AC12-4567-81E3-0886BFB6C261}">
      <dgm:prSet/>
      <dgm:spPr/>
      <dgm:t>
        <a:bodyPr/>
        <a:lstStyle/>
        <a:p>
          <a:endParaRPr lang="en-US"/>
        </a:p>
      </dgm:t>
    </dgm:pt>
    <dgm:pt modelId="{131F1CC8-CCB3-9D42-AC43-5065E8DF0E49}" type="pres">
      <dgm:prSet presAssocID="{4C0C9B8F-4D87-4AEA-8E43-DAFC67BFC51E}" presName="Name0" presStyleCnt="0">
        <dgm:presLayoutVars>
          <dgm:dir/>
          <dgm:animLvl val="lvl"/>
          <dgm:resizeHandles val="exact"/>
        </dgm:presLayoutVars>
      </dgm:prSet>
      <dgm:spPr/>
    </dgm:pt>
    <dgm:pt modelId="{FE343C42-8FED-2F43-9ACA-C81A52726B6F}" type="pres">
      <dgm:prSet presAssocID="{6FF82EEA-F1AE-4FB1-A547-3AC51C8B0591}" presName="boxAndChildren" presStyleCnt="0"/>
      <dgm:spPr/>
    </dgm:pt>
    <dgm:pt modelId="{01734FE3-AA91-B54E-A929-F1EBAFEFC367}" type="pres">
      <dgm:prSet presAssocID="{6FF82EEA-F1AE-4FB1-A547-3AC51C8B0591}" presName="parentTextBox" presStyleLbl="node1" presStyleIdx="0" presStyleCnt="3"/>
      <dgm:spPr/>
    </dgm:pt>
    <dgm:pt modelId="{F271766B-2D0A-4848-8956-38457DF5EA80}" type="pres">
      <dgm:prSet presAssocID="{3D9E457A-62B1-4B7A-A8F5-592FE2EFD56F}" presName="sp" presStyleCnt="0"/>
      <dgm:spPr/>
    </dgm:pt>
    <dgm:pt modelId="{E639C66A-A441-EA44-9212-A2AA4FCB550D}" type="pres">
      <dgm:prSet presAssocID="{89926202-544C-416E-A9CD-85B15FB4C62C}" presName="arrowAndChildren" presStyleCnt="0"/>
      <dgm:spPr/>
    </dgm:pt>
    <dgm:pt modelId="{AB866A9F-A0B1-5B41-ABA3-8A7D63C4854F}" type="pres">
      <dgm:prSet presAssocID="{89926202-544C-416E-A9CD-85B15FB4C62C}" presName="parentTextArrow" presStyleLbl="node1" presStyleIdx="1" presStyleCnt="3"/>
      <dgm:spPr/>
    </dgm:pt>
    <dgm:pt modelId="{D281C664-9AED-814C-A2DD-1D13F22A42EC}" type="pres">
      <dgm:prSet presAssocID="{CBC69201-9947-4490-82E8-1B48482B843B}" presName="sp" presStyleCnt="0"/>
      <dgm:spPr/>
    </dgm:pt>
    <dgm:pt modelId="{471C5853-1496-AD47-A539-4F7E65C91111}" type="pres">
      <dgm:prSet presAssocID="{AAAB22AD-DF09-4F9C-A6D5-BBAF56097AE1}" presName="arrowAndChildren" presStyleCnt="0"/>
      <dgm:spPr/>
    </dgm:pt>
    <dgm:pt modelId="{6082BA77-02D6-594B-9E2D-6882EF3D4940}" type="pres">
      <dgm:prSet presAssocID="{AAAB22AD-DF09-4F9C-A6D5-BBAF56097AE1}" presName="parentTextArrow" presStyleLbl="node1" presStyleIdx="1" presStyleCnt="3"/>
      <dgm:spPr/>
    </dgm:pt>
    <dgm:pt modelId="{712FB9B3-1E65-AD4F-BBDA-2019E8035466}" type="pres">
      <dgm:prSet presAssocID="{AAAB22AD-DF09-4F9C-A6D5-BBAF56097AE1}" presName="arrow" presStyleLbl="node1" presStyleIdx="2" presStyleCnt="3"/>
      <dgm:spPr/>
    </dgm:pt>
    <dgm:pt modelId="{3B1CCB21-B224-234F-BBD9-B95AA580E81C}" type="pres">
      <dgm:prSet presAssocID="{AAAB22AD-DF09-4F9C-A6D5-BBAF56097AE1}" presName="descendantArrow" presStyleCnt="0"/>
      <dgm:spPr/>
    </dgm:pt>
    <dgm:pt modelId="{B79F0DEC-9511-EA4E-A52F-8BA124AC7029}" type="pres">
      <dgm:prSet presAssocID="{F8E0D3FA-A169-4978-9FE7-B1837E71EB57}" presName="childTextArrow" presStyleLbl="fgAccFollowNode1" presStyleIdx="0" presStyleCnt="2">
        <dgm:presLayoutVars>
          <dgm:bulletEnabled val="1"/>
        </dgm:presLayoutVars>
      </dgm:prSet>
      <dgm:spPr/>
    </dgm:pt>
    <dgm:pt modelId="{3388B482-5165-0C40-A265-27F01C7A51FD}" type="pres">
      <dgm:prSet presAssocID="{2FAEE9DC-6445-4E13-B343-203EF3CF176C}" presName="childTextArrow" presStyleLbl="fgAccFollowNode1" presStyleIdx="1" presStyleCnt="2">
        <dgm:presLayoutVars>
          <dgm:bulletEnabled val="1"/>
        </dgm:presLayoutVars>
      </dgm:prSet>
      <dgm:spPr/>
    </dgm:pt>
  </dgm:ptLst>
  <dgm:cxnLst>
    <dgm:cxn modelId="{B0F16613-A241-F54E-9856-F355B8B0CE18}" type="presOf" srcId="{4C0C9B8F-4D87-4AEA-8E43-DAFC67BFC51E}" destId="{131F1CC8-CCB3-9D42-AC43-5065E8DF0E49}" srcOrd="0" destOrd="0" presId="urn:microsoft.com/office/officeart/2005/8/layout/process4"/>
    <dgm:cxn modelId="{9B2B6C29-9AAB-404B-A4A9-24FC5E6A953F}" srcId="{AAAB22AD-DF09-4F9C-A6D5-BBAF56097AE1}" destId="{2FAEE9DC-6445-4E13-B343-203EF3CF176C}" srcOrd="1" destOrd="0" parTransId="{70391648-B8D4-4D00-905F-709CCC389997}" sibTransId="{D463A623-EF7E-4D97-A727-21D7A5581C5B}"/>
    <dgm:cxn modelId="{FC115A51-20FA-4F49-8BF2-C35CD45DF7D3}" type="presOf" srcId="{AAAB22AD-DF09-4F9C-A6D5-BBAF56097AE1}" destId="{712FB9B3-1E65-AD4F-BBDA-2019E8035466}" srcOrd="1" destOrd="0" presId="urn:microsoft.com/office/officeart/2005/8/layout/process4"/>
    <dgm:cxn modelId="{B7BC2856-3A5E-674B-BEF9-77EBAA2C4D4D}" type="presOf" srcId="{AAAB22AD-DF09-4F9C-A6D5-BBAF56097AE1}" destId="{6082BA77-02D6-594B-9E2D-6882EF3D4940}" srcOrd="0" destOrd="0" presId="urn:microsoft.com/office/officeart/2005/8/layout/process4"/>
    <dgm:cxn modelId="{7047D159-9FFD-9443-A6B0-BCF81BC508A6}" type="presOf" srcId="{F8E0D3FA-A169-4978-9FE7-B1837E71EB57}" destId="{B79F0DEC-9511-EA4E-A52F-8BA124AC7029}" srcOrd="0" destOrd="0" presId="urn:microsoft.com/office/officeart/2005/8/layout/process4"/>
    <dgm:cxn modelId="{9410905C-EE75-DF4D-B75A-F43A1A7CDC47}" type="presOf" srcId="{2FAEE9DC-6445-4E13-B343-203EF3CF176C}" destId="{3388B482-5165-0C40-A265-27F01C7A51FD}" srcOrd="0" destOrd="0" presId="urn:microsoft.com/office/officeart/2005/8/layout/process4"/>
    <dgm:cxn modelId="{FCB8C968-E0F0-4F61-93D8-345A87F532A8}" srcId="{AAAB22AD-DF09-4F9C-A6D5-BBAF56097AE1}" destId="{F8E0D3FA-A169-4978-9FE7-B1837E71EB57}" srcOrd="0" destOrd="0" parTransId="{8ADC7AC9-C090-403E-9645-E99441848D4F}" sibTransId="{26726048-5125-41A1-BCA1-D43F299B8D69}"/>
    <dgm:cxn modelId="{4B247B78-2882-423E-9DD1-17EFDFB75DBD}" srcId="{4C0C9B8F-4D87-4AEA-8E43-DAFC67BFC51E}" destId="{AAAB22AD-DF09-4F9C-A6D5-BBAF56097AE1}" srcOrd="0" destOrd="0" parTransId="{17008429-18C6-4C28-AF20-C2AE343D5F76}" sibTransId="{CBC69201-9947-4490-82E8-1B48482B843B}"/>
    <dgm:cxn modelId="{29BB58A2-5957-2347-88ED-77E24A0D3E4B}" type="presOf" srcId="{6FF82EEA-F1AE-4FB1-A547-3AC51C8B0591}" destId="{01734FE3-AA91-B54E-A929-F1EBAFEFC367}" srcOrd="0" destOrd="0" presId="urn:microsoft.com/office/officeart/2005/8/layout/process4"/>
    <dgm:cxn modelId="{F6603BA3-AC12-4567-81E3-0886BFB6C261}" srcId="{4C0C9B8F-4D87-4AEA-8E43-DAFC67BFC51E}" destId="{6FF82EEA-F1AE-4FB1-A547-3AC51C8B0591}" srcOrd="2" destOrd="0" parTransId="{A3BB8EA3-5B27-4580-B3EF-0D157E9A87D1}" sibTransId="{239C6138-6195-4CA5-814D-6A8A4B743064}"/>
    <dgm:cxn modelId="{0B8783E3-DA15-449C-AFCB-A3EB67EAB58F}" srcId="{4C0C9B8F-4D87-4AEA-8E43-DAFC67BFC51E}" destId="{89926202-544C-416E-A9CD-85B15FB4C62C}" srcOrd="1" destOrd="0" parTransId="{1E12D095-1FA1-4E18-B3E7-A1250F9A5D69}" sibTransId="{3D9E457A-62B1-4B7A-A8F5-592FE2EFD56F}"/>
    <dgm:cxn modelId="{6C5F75EB-0202-FE4E-9C60-755D2DDE830A}" type="presOf" srcId="{89926202-544C-416E-A9CD-85B15FB4C62C}" destId="{AB866A9F-A0B1-5B41-ABA3-8A7D63C4854F}" srcOrd="0" destOrd="0" presId="urn:microsoft.com/office/officeart/2005/8/layout/process4"/>
    <dgm:cxn modelId="{85042068-4953-A447-8CEA-626C178EBC57}" type="presParOf" srcId="{131F1CC8-CCB3-9D42-AC43-5065E8DF0E49}" destId="{FE343C42-8FED-2F43-9ACA-C81A52726B6F}" srcOrd="0" destOrd="0" presId="urn:microsoft.com/office/officeart/2005/8/layout/process4"/>
    <dgm:cxn modelId="{2236EEFB-DA3F-A440-9D1C-E3B1DEF4B9BC}" type="presParOf" srcId="{FE343C42-8FED-2F43-9ACA-C81A52726B6F}" destId="{01734FE3-AA91-B54E-A929-F1EBAFEFC367}" srcOrd="0" destOrd="0" presId="urn:microsoft.com/office/officeart/2005/8/layout/process4"/>
    <dgm:cxn modelId="{3F288240-834E-5246-9BEF-0CFDB048FE52}" type="presParOf" srcId="{131F1CC8-CCB3-9D42-AC43-5065E8DF0E49}" destId="{F271766B-2D0A-4848-8956-38457DF5EA80}" srcOrd="1" destOrd="0" presId="urn:microsoft.com/office/officeart/2005/8/layout/process4"/>
    <dgm:cxn modelId="{FF832A2E-363A-A049-A0F9-9B9731B8B1F1}" type="presParOf" srcId="{131F1CC8-CCB3-9D42-AC43-5065E8DF0E49}" destId="{E639C66A-A441-EA44-9212-A2AA4FCB550D}" srcOrd="2" destOrd="0" presId="urn:microsoft.com/office/officeart/2005/8/layout/process4"/>
    <dgm:cxn modelId="{93F0E42A-E0A7-664F-A856-2B65D5621F08}" type="presParOf" srcId="{E639C66A-A441-EA44-9212-A2AA4FCB550D}" destId="{AB866A9F-A0B1-5B41-ABA3-8A7D63C4854F}" srcOrd="0" destOrd="0" presId="urn:microsoft.com/office/officeart/2005/8/layout/process4"/>
    <dgm:cxn modelId="{92F5E96B-F351-0C42-82B9-76C0DAFF7331}" type="presParOf" srcId="{131F1CC8-CCB3-9D42-AC43-5065E8DF0E49}" destId="{D281C664-9AED-814C-A2DD-1D13F22A42EC}" srcOrd="3" destOrd="0" presId="urn:microsoft.com/office/officeart/2005/8/layout/process4"/>
    <dgm:cxn modelId="{D6E71412-7BA8-044D-9185-3EAE21E5D9BE}" type="presParOf" srcId="{131F1CC8-CCB3-9D42-AC43-5065E8DF0E49}" destId="{471C5853-1496-AD47-A539-4F7E65C91111}" srcOrd="4" destOrd="0" presId="urn:microsoft.com/office/officeart/2005/8/layout/process4"/>
    <dgm:cxn modelId="{EF5CD137-66D1-4743-A7DC-85FECA377A00}" type="presParOf" srcId="{471C5853-1496-AD47-A539-4F7E65C91111}" destId="{6082BA77-02D6-594B-9E2D-6882EF3D4940}" srcOrd="0" destOrd="0" presId="urn:microsoft.com/office/officeart/2005/8/layout/process4"/>
    <dgm:cxn modelId="{CC142495-40C0-1C4C-994A-328850A5B6A6}" type="presParOf" srcId="{471C5853-1496-AD47-A539-4F7E65C91111}" destId="{712FB9B3-1E65-AD4F-BBDA-2019E8035466}" srcOrd="1" destOrd="0" presId="urn:microsoft.com/office/officeart/2005/8/layout/process4"/>
    <dgm:cxn modelId="{C9816E1E-95D4-2341-9AAA-631740981DA7}" type="presParOf" srcId="{471C5853-1496-AD47-A539-4F7E65C91111}" destId="{3B1CCB21-B224-234F-BBD9-B95AA580E81C}" srcOrd="2" destOrd="0" presId="urn:microsoft.com/office/officeart/2005/8/layout/process4"/>
    <dgm:cxn modelId="{6ED75752-A529-FA4F-8F1A-72B739C370E9}" type="presParOf" srcId="{3B1CCB21-B224-234F-BBD9-B95AA580E81C}" destId="{B79F0DEC-9511-EA4E-A52F-8BA124AC7029}" srcOrd="0" destOrd="0" presId="urn:microsoft.com/office/officeart/2005/8/layout/process4"/>
    <dgm:cxn modelId="{94681C00-EFC3-3145-936F-F76C8D3BE6F8}" type="presParOf" srcId="{3B1CCB21-B224-234F-BBD9-B95AA580E81C}" destId="{3388B482-5165-0C40-A265-27F01C7A51FD}"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7D0D4A-7FD8-4ABB-8185-944F53E7E40F}"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6248FB7B-B33A-4C92-9E79-40353578FDA4}">
      <dgm:prSet/>
      <dgm:spPr/>
      <dgm:t>
        <a:bodyPr/>
        <a:lstStyle/>
        <a:p>
          <a:r>
            <a:rPr lang="en-US" dirty="0"/>
            <a:t>Fine</a:t>
          </a:r>
        </a:p>
      </dgm:t>
    </dgm:pt>
    <dgm:pt modelId="{2C7F76A6-9310-4711-9513-9773964BA86D}" type="parTrans" cxnId="{15BAF4AC-9008-43C0-AB85-E1915264FC4E}">
      <dgm:prSet/>
      <dgm:spPr/>
      <dgm:t>
        <a:bodyPr/>
        <a:lstStyle/>
        <a:p>
          <a:endParaRPr lang="en-US"/>
        </a:p>
      </dgm:t>
    </dgm:pt>
    <dgm:pt modelId="{C9C716CB-4557-4CF3-A89F-03345E9DB7CD}" type="sibTrans" cxnId="{15BAF4AC-9008-43C0-AB85-E1915264FC4E}">
      <dgm:prSet/>
      <dgm:spPr/>
      <dgm:t>
        <a:bodyPr/>
        <a:lstStyle/>
        <a:p>
          <a:endParaRPr lang="en-US"/>
        </a:p>
      </dgm:t>
    </dgm:pt>
    <dgm:pt modelId="{BBB86A22-00DD-4C61-AC21-436890DD9699}">
      <dgm:prSet/>
      <dgm:spPr/>
      <dgm:t>
        <a:bodyPr/>
        <a:lstStyle/>
        <a:p>
          <a:r>
            <a:rPr lang="en-US" dirty="0"/>
            <a:t>Writing</a:t>
          </a:r>
        </a:p>
      </dgm:t>
    </dgm:pt>
    <dgm:pt modelId="{7BD15D60-95A6-4B94-B861-657DBAD6121C}" type="parTrans" cxnId="{B015BE0B-E936-4156-B9B3-8407FBABD0E2}">
      <dgm:prSet/>
      <dgm:spPr/>
      <dgm:t>
        <a:bodyPr/>
        <a:lstStyle/>
        <a:p>
          <a:endParaRPr lang="en-US"/>
        </a:p>
      </dgm:t>
    </dgm:pt>
    <dgm:pt modelId="{9A311A44-1987-4AAE-975A-8A66DAE470A0}" type="sibTrans" cxnId="{B015BE0B-E936-4156-B9B3-8407FBABD0E2}">
      <dgm:prSet/>
      <dgm:spPr/>
      <dgm:t>
        <a:bodyPr/>
        <a:lstStyle/>
        <a:p>
          <a:endParaRPr lang="en-US"/>
        </a:p>
      </dgm:t>
    </dgm:pt>
    <dgm:pt modelId="{9B7B1003-E14A-4167-833C-D38F22C48F70}">
      <dgm:prSet/>
      <dgm:spPr/>
      <dgm:t>
        <a:bodyPr/>
        <a:lstStyle/>
        <a:p>
          <a:r>
            <a:rPr lang="en-US" dirty="0"/>
            <a:t>Buttoning</a:t>
          </a:r>
        </a:p>
      </dgm:t>
    </dgm:pt>
    <dgm:pt modelId="{C84B69A3-7BA9-4BC4-A7FE-BDC97648B786}" type="parTrans" cxnId="{54296A3E-A720-4327-8641-8F0D97153F69}">
      <dgm:prSet/>
      <dgm:spPr/>
      <dgm:t>
        <a:bodyPr/>
        <a:lstStyle/>
        <a:p>
          <a:endParaRPr lang="en-US"/>
        </a:p>
      </dgm:t>
    </dgm:pt>
    <dgm:pt modelId="{61246364-6118-48C3-8E09-2FC2570EFB8D}" type="sibTrans" cxnId="{54296A3E-A720-4327-8641-8F0D97153F69}">
      <dgm:prSet/>
      <dgm:spPr/>
      <dgm:t>
        <a:bodyPr/>
        <a:lstStyle/>
        <a:p>
          <a:endParaRPr lang="en-US"/>
        </a:p>
      </dgm:t>
    </dgm:pt>
    <dgm:pt modelId="{ABF02EAC-559A-48C3-9300-24CEAECFD6FA}">
      <dgm:prSet/>
      <dgm:spPr/>
      <dgm:t>
        <a:bodyPr/>
        <a:lstStyle/>
        <a:p>
          <a:r>
            <a:rPr lang="en-US" dirty="0"/>
            <a:t>Drawing</a:t>
          </a:r>
        </a:p>
      </dgm:t>
    </dgm:pt>
    <dgm:pt modelId="{32D1EC07-3D0F-4CFD-A1FF-62F803FF9C8E}" type="parTrans" cxnId="{AE0B3EE0-1616-4386-A3A2-A06ABA9B66E9}">
      <dgm:prSet/>
      <dgm:spPr/>
      <dgm:t>
        <a:bodyPr/>
        <a:lstStyle/>
        <a:p>
          <a:endParaRPr lang="en-US"/>
        </a:p>
      </dgm:t>
    </dgm:pt>
    <dgm:pt modelId="{30B1AD26-C242-41D2-BF02-C78D7E84C300}" type="sibTrans" cxnId="{AE0B3EE0-1616-4386-A3A2-A06ABA9B66E9}">
      <dgm:prSet/>
      <dgm:spPr/>
      <dgm:t>
        <a:bodyPr/>
        <a:lstStyle/>
        <a:p>
          <a:endParaRPr lang="en-US"/>
        </a:p>
      </dgm:t>
    </dgm:pt>
    <dgm:pt modelId="{CAE1735B-18ED-4EDE-931B-AE6C8E386E66}">
      <dgm:prSet/>
      <dgm:spPr/>
      <dgm:t>
        <a:bodyPr/>
        <a:lstStyle/>
        <a:p>
          <a:r>
            <a:rPr lang="en-US" dirty="0"/>
            <a:t>Zippering</a:t>
          </a:r>
        </a:p>
      </dgm:t>
    </dgm:pt>
    <dgm:pt modelId="{42A1881A-92C8-48D2-9C22-E4A09C167ACD}" type="parTrans" cxnId="{B62E58A5-6DF0-4DD1-874B-25BEF646C453}">
      <dgm:prSet/>
      <dgm:spPr/>
      <dgm:t>
        <a:bodyPr/>
        <a:lstStyle/>
        <a:p>
          <a:endParaRPr lang="en-US"/>
        </a:p>
      </dgm:t>
    </dgm:pt>
    <dgm:pt modelId="{43CA55CE-916C-4F7B-8A64-D79651763CC3}" type="sibTrans" cxnId="{B62E58A5-6DF0-4DD1-874B-25BEF646C453}">
      <dgm:prSet/>
      <dgm:spPr/>
      <dgm:t>
        <a:bodyPr/>
        <a:lstStyle/>
        <a:p>
          <a:endParaRPr lang="en-US"/>
        </a:p>
      </dgm:t>
    </dgm:pt>
    <dgm:pt modelId="{70EDE6D4-C3AA-4B9B-9694-94406ADFCC82}">
      <dgm:prSet/>
      <dgm:spPr/>
      <dgm:t>
        <a:bodyPr/>
        <a:lstStyle/>
        <a:p>
          <a:r>
            <a:rPr lang="en-US" dirty="0"/>
            <a:t>Using a fork and knife</a:t>
          </a:r>
        </a:p>
      </dgm:t>
    </dgm:pt>
    <dgm:pt modelId="{E712E2E7-105C-49DE-9B61-E3CAB83879DE}" type="parTrans" cxnId="{99DE313E-2CB2-45FB-931E-D977B5C5122E}">
      <dgm:prSet/>
      <dgm:spPr/>
      <dgm:t>
        <a:bodyPr/>
        <a:lstStyle/>
        <a:p>
          <a:endParaRPr lang="en-US"/>
        </a:p>
      </dgm:t>
    </dgm:pt>
    <dgm:pt modelId="{2268FD7B-2D01-4E84-82CB-63601A4F5B7E}" type="sibTrans" cxnId="{99DE313E-2CB2-45FB-931E-D977B5C5122E}">
      <dgm:prSet/>
      <dgm:spPr/>
      <dgm:t>
        <a:bodyPr/>
        <a:lstStyle/>
        <a:p>
          <a:endParaRPr lang="en-US"/>
        </a:p>
      </dgm:t>
    </dgm:pt>
    <dgm:pt modelId="{1DC2E126-5AF0-4684-925E-DA2FAA0C0F99}">
      <dgm:prSet/>
      <dgm:spPr/>
      <dgm:t>
        <a:bodyPr/>
        <a:lstStyle/>
        <a:p>
          <a:r>
            <a:rPr lang="en-US" dirty="0"/>
            <a:t>Difficulty feeding as an infant (oral motor-&gt;fine motor)</a:t>
          </a:r>
        </a:p>
      </dgm:t>
    </dgm:pt>
    <dgm:pt modelId="{010D81FB-F7EF-43C5-A184-FD2CCB9DA9A4}" type="parTrans" cxnId="{88CF9C52-5EC6-44FE-9D7F-149F8A7F8586}">
      <dgm:prSet/>
      <dgm:spPr/>
      <dgm:t>
        <a:bodyPr/>
        <a:lstStyle/>
        <a:p>
          <a:endParaRPr lang="en-US"/>
        </a:p>
      </dgm:t>
    </dgm:pt>
    <dgm:pt modelId="{A928825B-C4D5-4EF9-80CF-87731BE73B1D}" type="sibTrans" cxnId="{88CF9C52-5EC6-44FE-9D7F-149F8A7F8586}">
      <dgm:prSet/>
      <dgm:spPr/>
      <dgm:t>
        <a:bodyPr/>
        <a:lstStyle/>
        <a:p>
          <a:endParaRPr lang="en-US"/>
        </a:p>
      </dgm:t>
    </dgm:pt>
    <dgm:pt modelId="{3A0AEB37-E22A-45D5-9344-8F714A0A9984}">
      <dgm:prSet/>
      <dgm:spPr/>
      <dgm:t>
        <a:bodyPr/>
        <a:lstStyle/>
        <a:p>
          <a:r>
            <a:rPr lang="en-US" dirty="0"/>
            <a:t>Gross</a:t>
          </a:r>
        </a:p>
      </dgm:t>
    </dgm:pt>
    <dgm:pt modelId="{AF0C6B7F-FD33-415D-9FC2-80430E30010B}" type="parTrans" cxnId="{B3156BBA-4677-4AEA-882F-0C3BB6A8DC9C}">
      <dgm:prSet/>
      <dgm:spPr/>
      <dgm:t>
        <a:bodyPr/>
        <a:lstStyle/>
        <a:p>
          <a:endParaRPr lang="en-US"/>
        </a:p>
      </dgm:t>
    </dgm:pt>
    <dgm:pt modelId="{0A195247-76E3-4DDC-9214-7E4D8BA01BF9}" type="sibTrans" cxnId="{B3156BBA-4677-4AEA-882F-0C3BB6A8DC9C}">
      <dgm:prSet/>
      <dgm:spPr/>
      <dgm:t>
        <a:bodyPr/>
        <a:lstStyle/>
        <a:p>
          <a:endParaRPr lang="en-US"/>
        </a:p>
      </dgm:t>
    </dgm:pt>
    <dgm:pt modelId="{6695B67F-164F-44AF-94DE-9FE8CA0E96D8}">
      <dgm:prSet/>
      <dgm:spPr/>
      <dgm:t>
        <a:bodyPr/>
        <a:lstStyle/>
        <a:p>
          <a:r>
            <a:rPr lang="en-US" dirty="0"/>
            <a:t>Running</a:t>
          </a:r>
        </a:p>
      </dgm:t>
    </dgm:pt>
    <dgm:pt modelId="{F64A024E-CDE4-4D52-8749-58D8D083D8B4}" type="parTrans" cxnId="{7F394E1D-31D0-4287-9599-9D15585035F0}">
      <dgm:prSet/>
      <dgm:spPr/>
      <dgm:t>
        <a:bodyPr/>
        <a:lstStyle/>
        <a:p>
          <a:endParaRPr lang="en-US"/>
        </a:p>
      </dgm:t>
    </dgm:pt>
    <dgm:pt modelId="{175D46A5-5AB1-427E-9F6F-98DF5C29340C}" type="sibTrans" cxnId="{7F394E1D-31D0-4287-9599-9D15585035F0}">
      <dgm:prSet/>
      <dgm:spPr/>
      <dgm:t>
        <a:bodyPr/>
        <a:lstStyle/>
        <a:p>
          <a:endParaRPr lang="en-US"/>
        </a:p>
      </dgm:t>
    </dgm:pt>
    <dgm:pt modelId="{6C644BF6-A0A0-42DC-B41C-91EBFBF1895D}">
      <dgm:prSet/>
      <dgm:spPr/>
      <dgm:t>
        <a:bodyPr/>
        <a:lstStyle/>
        <a:p>
          <a:r>
            <a:rPr lang="en-US" dirty="0"/>
            <a:t>Jumping </a:t>
          </a:r>
        </a:p>
      </dgm:t>
    </dgm:pt>
    <dgm:pt modelId="{6A53BE56-6B65-4BFA-86EA-ABBF6E87ACDD}" type="parTrans" cxnId="{2D9F951E-FAEE-413F-AB2A-C9BBC6379EF7}">
      <dgm:prSet/>
      <dgm:spPr/>
      <dgm:t>
        <a:bodyPr/>
        <a:lstStyle/>
        <a:p>
          <a:endParaRPr lang="en-US"/>
        </a:p>
      </dgm:t>
    </dgm:pt>
    <dgm:pt modelId="{82DAC6AE-DD32-4222-98A1-8D2A309C63AB}" type="sibTrans" cxnId="{2D9F951E-FAEE-413F-AB2A-C9BBC6379EF7}">
      <dgm:prSet/>
      <dgm:spPr/>
      <dgm:t>
        <a:bodyPr/>
        <a:lstStyle/>
        <a:p>
          <a:endParaRPr lang="en-US"/>
        </a:p>
      </dgm:t>
    </dgm:pt>
    <dgm:pt modelId="{86396E39-5234-4B5A-9FBD-64EF0E04CD95}">
      <dgm:prSet/>
      <dgm:spPr/>
      <dgm:t>
        <a:bodyPr/>
        <a:lstStyle/>
        <a:p>
          <a:r>
            <a:rPr lang="en-US" dirty="0"/>
            <a:t>Riding a Bike</a:t>
          </a:r>
        </a:p>
      </dgm:t>
    </dgm:pt>
    <dgm:pt modelId="{C697A579-3EA1-478E-8EE3-2D94BB57B71B}" type="parTrans" cxnId="{4D861345-E7AD-4970-B206-AAA4A173FFE4}">
      <dgm:prSet/>
      <dgm:spPr/>
      <dgm:t>
        <a:bodyPr/>
        <a:lstStyle/>
        <a:p>
          <a:endParaRPr lang="en-US"/>
        </a:p>
      </dgm:t>
    </dgm:pt>
    <dgm:pt modelId="{A6198A03-0F7E-4DD3-9D09-C4F0D4C5B9F4}" type="sibTrans" cxnId="{4D861345-E7AD-4970-B206-AAA4A173FFE4}">
      <dgm:prSet/>
      <dgm:spPr/>
      <dgm:t>
        <a:bodyPr/>
        <a:lstStyle/>
        <a:p>
          <a:endParaRPr lang="en-US"/>
        </a:p>
      </dgm:t>
    </dgm:pt>
    <dgm:pt modelId="{5BE6B202-3F47-4991-81CC-6154198DF5AC}">
      <dgm:prSet/>
      <dgm:spPr/>
      <dgm:t>
        <a:bodyPr/>
        <a:lstStyle/>
        <a:p>
          <a:r>
            <a:rPr lang="en-US" dirty="0"/>
            <a:t>Throwing</a:t>
          </a:r>
        </a:p>
      </dgm:t>
    </dgm:pt>
    <dgm:pt modelId="{8EC0DA4B-7F2E-4477-85B9-237F4B7C79F4}" type="parTrans" cxnId="{63C77436-ACE7-43EB-8E13-350C623377CE}">
      <dgm:prSet/>
      <dgm:spPr/>
      <dgm:t>
        <a:bodyPr/>
        <a:lstStyle/>
        <a:p>
          <a:endParaRPr lang="en-US"/>
        </a:p>
      </dgm:t>
    </dgm:pt>
    <dgm:pt modelId="{9DB0DC25-12F0-4E01-A5F9-AE07D8A47E93}" type="sibTrans" cxnId="{63C77436-ACE7-43EB-8E13-350C623377CE}">
      <dgm:prSet/>
      <dgm:spPr/>
      <dgm:t>
        <a:bodyPr/>
        <a:lstStyle/>
        <a:p>
          <a:endParaRPr lang="en-US"/>
        </a:p>
      </dgm:t>
    </dgm:pt>
    <dgm:pt modelId="{57151FDC-4BB3-410E-AACB-1F77AB19096D}">
      <dgm:prSet/>
      <dgm:spPr/>
      <dgm:t>
        <a:bodyPr/>
        <a:lstStyle/>
        <a:p>
          <a:r>
            <a:rPr lang="en-US" dirty="0"/>
            <a:t>Measures</a:t>
          </a:r>
        </a:p>
      </dgm:t>
    </dgm:pt>
    <dgm:pt modelId="{DCC69EE6-F484-498A-AB76-5D33A605F568}" type="parTrans" cxnId="{729ABA0B-178B-47BE-B4D0-4A80F337487E}">
      <dgm:prSet/>
      <dgm:spPr/>
      <dgm:t>
        <a:bodyPr/>
        <a:lstStyle/>
        <a:p>
          <a:endParaRPr lang="en-US"/>
        </a:p>
      </dgm:t>
    </dgm:pt>
    <dgm:pt modelId="{FF4FC1D1-53C2-4A92-9A02-CFE4D419761A}" type="sibTrans" cxnId="{729ABA0B-178B-47BE-B4D0-4A80F337487E}">
      <dgm:prSet/>
      <dgm:spPr/>
      <dgm:t>
        <a:bodyPr/>
        <a:lstStyle/>
        <a:p>
          <a:endParaRPr lang="en-US"/>
        </a:p>
      </dgm:t>
    </dgm:pt>
    <dgm:pt modelId="{414F7D0B-561D-4505-A0DF-2B8860816806}">
      <dgm:prSet/>
      <dgm:spPr/>
      <dgm:t>
        <a:bodyPr/>
        <a:lstStyle/>
        <a:p>
          <a:r>
            <a:rPr lang="en-US" dirty="0"/>
            <a:t>VMI-5 (Visual Motor Integration, 5</a:t>
          </a:r>
          <a:r>
            <a:rPr lang="en-US" baseline="30000" dirty="0"/>
            <a:t>th</a:t>
          </a:r>
          <a:r>
            <a:rPr lang="en-US" dirty="0"/>
            <a:t> Edition</a:t>
          </a:r>
        </a:p>
      </dgm:t>
    </dgm:pt>
    <dgm:pt modelId="{BBF6584E-3A71-450D-9591-2ED4C078DD9E}" type="parTrans" cxnId="{692BAF49-8F58-4E8B-95CD-CD75D7D68AC4}">
      <dgm:prSet/>
      <dgm:spPr/>
      <dgm:t>
        <a:bodyPr/>
        <a:lstStyle/>
        <a:p>
          <a:endParaRPr lang="en-US"/>
        </a:p>
      </dgm:t>
    </dgm:pt>
    <dgm:pt modelId="{6B46B0B5-20B4-434F-8C02-73E3241481DB}" type="sibTrans" cxnId="{692BAF49-8F58-4E8B-95CD-CD75D7D68AC4}">
      <dgm:prSet/>
      <dgm:spPr/>
      <dgm:t>
        <a:bodyPr/>
        <a:lstStyle/>
        <a:p>
          <a:endParaRPr lang="en-US"/>
        </a:p>
      </dgm:t>
    </dgm:pt>
    <dgm:pt modelId="{03E33C4A-50B8-4A48-8F78-F23F447A4375}">
      <dgm:prSet/>
      <dgm:spPr/>
      <dgm:t>
        <a:bodyPr/>
        <a:lstStyle/>
        <a:p>
          <a:r>
            <a:rPr lang="en-US" dirty="0"/>
            <a:t>Handwriting sample from academic measures</a:t>
          </a:r>
        </a:p>
      </dgm:t>
    </dgm:pt>
    <dgm:pt modelId="{39CA2EB6-84E8-41C0-BE31-8DAC2437457B}" type="parTrans" cxnId="{8B9739B8-08E5-4E64-AE58-A5579C0E6C98}">
      <dgm:prSet/>
      <dgm:spPr/>
      <dgm:t>
        <a:bodyPr/>
        <a:lstStyle/>
        <a:p>
          <a:endParaRPr lang="en-US"/>
        </a:p>
      </dgm:t>
    </dgm:pt>
    <dgm:pt modelId="{F38BA981-F4D1-4F0E-9C02-A397DD581B62}" type="sibTrans" cxnId="{8B9739B8-08E5-4E64-AE58-A5579C0E6C98}">
      <dgm:prSet/>
      <dgm:spPr/>
      <dgm:t>
        <a:bodyPr/>
        <a:lstStyle/>
        <a:p>
          <a:endParaRPr lang="en-US"/>
        </a:p>
      </dgm:t>
    </dgm:pt>
    <dgm:pt modelId="{A566BCCE-18CC-4F05-842C-F5DCB173879A}">
      <dgm:prSet/>
      <dgm:spPr/>
      <dgm:t>
        <a:bodyPr/>
        <a:lstStyle/>
        <a:p>
          <a:r>
            <a:rPr lang="en-US" dirty="0"/>
            <a:t>Coding vs Symbol search on WISC-5</a:t>
          </a:r>
        </a:p>
      </dgm:t>
    </dgm:pt>
    <dgm:pt modelId="{03303844-079C-4FC0-9C22-7B33EED3ABD6}" type="parTrans" cxnId="{DFE2FE53-F583-4522-A5C1-D202DC72A46F}">
      <dgm:prSet/>
      <dgm:spPr/>
      <dgm:t>
        <a:bodyPr/>
        <a:lstStyle/>
        <a:p>
          <a:endParaRPr lang="en-US"/>
        </a:p>
      </dgm:t>
    </dgm:pt>
    <dgm:pt modelId="{5BCCFA5F-A1FE-4492-9FAD-8B6597D6CF37}" type="sibTrans" cxnId="{DFE2FE53-F583-4522-A5C1-D202DC72A46F}">
      <dgm:prSet/>
      <dgm:spPr/>
      <dgm:t>
        <a:bodyPr/>
        <a:lstStyle/>
        <a:p>
          <a:endParaRPr lang="en-US"/>
        </a:p>
      </dgm:t>
    </dgm:pt>
    <dgm:pt modelId="{6A9BCF09-7A62-49CF-8DFA-B6A7391F7F6E}">
      <dgm:prSet/>
      <dgm:spPr/>
      <dgm:t>
        <a:bodyPr/>
        <a:lstStyle/>
        <a:p>
          <a:r>
            <a:rPr lang="en-US" dirty="0"/>
            <a:t>History of fine motor problems</a:t>
          </a:r>
        </a:p>
      </dgm:t>
    </dgm:pt>
    <dgm:pt modelId="{BE7874FE-6367-4D4A-B389-7F0F036F1ED3}" type="parTrans" cxnId="{5693960D-9223-4B1A-9325-DE34016BF503}">
      <dgm:prSet/>
      <dgm:spPr/>
      <dgm:t>
        <a:bodyPr/>
        <a:lstStyle/>
        <a:p>
          <a:endParaRPr lang="en-US"/>
        </a:p>
      </dgm:t>
    </dgm:pt>
    <dgm:pt modelId="{324BAF40-6774-4837-9254-2DE7421ABAC0}" type="sibTrans" cxnId="{5693960D-9223-4B1A-9325-DE34016BF503}">
      <dgm:prSet/>
      <dgm:spPr/>
      <dgm:t>
        <a:bodyPr/>
        <a:lstStyle/>
        <a:p>
          <a:endParaRPr lang="en-US"/>
        </a:p>
      </dgm:t>
    </dgm:pt>
    <dgm:pt modelId="{43BC5385-1D32-EB47-BD4B-3A081395727E}" type="pres">
      <dgm:prSet presAssocID="{8C7D0D4A-7FD8-4ABB-8185-944F53E7E40F}" presName="Name0" presStyleCnt="0">
        <dgm:presLayoutVars>
          <dgm:dir/>
          <dgm:animLvl val="lvl"/>
          <dgm:resizeHandles val="exact"/>
        </dgm:presLayoutVars>
      </dgm:prSet>
      <dgm:spPr/>
    </dgm:pt>
    <dgm:pt modelId="{15434A72-CF4A-8243-8D84-0F2E94A0E83C}" type="pres">
      <dgm:prSet presAssocID="{6248FB7B-B33A-4C92-9E79-40353578FDA4}" presName="composite" presStyleCnt="0"/>
      <dgm:spPr/>
    </dgm:pt>
    <dgm:pt modelId="{BEF15243-73D0-BC4A-B11F-5C0FE3D027B8}" type="pres">
      <dgm:prSet presAssocID="{6248FB7B-B33A-4C92-9E79-40353578FDA4}" presName="parTx" presStyleLbl="alignNode1" presStyleIdx="0" presStyleCnt="3">
        <dgm:presLayoutVars>
          <dgm:chMax val="0"/>
          <dgm:chPref val="0"/>
          <dgm:bulletEnabled val="1"/>
        </dgm:presLayoutVars>
      </dgm:prSet>
      <dgm:spPr/>
    </dgm:pt>
    <dgm:pt modelId="{39C18781-14F7-D740-91AB-0D78B1C793F0}" type="pres">
      <dgm:prSet presAssocID="{6248FB7B-B33A-4C92-9E79-40353578FDA4}" presName="desTx" presStyleLbl="alignAccFollowNode1" presStyleIdx="0" presStyleCnt="3">
        <dgm:presLayoutVars>
          <dgm:bulletEnabled val="1"/>
        </dgm:presLayoutVars>
      </dgm:prSet>
      <dgm:spPr/>
    </dgm:pt>
    <dgm:pt modelId="{5AFC2AFA-C35F-AC4A-A810-BD43E4E58EED}" type="pres">
      <dgm:prSet presAssocID="{C9C716CB-4557-4CF3-A89F-03345E9DB7CD}" presName="space" presStyleCnt="0"/>
      <dgm:spPr/>
    </dgm:pt>
    <dgm:pt modelId="{2605240A-BAAA-CD42-8BCC-EC57C92A4E60}" type="pres">
      <dgm:prSet presAssocID="{3A0AEB37-E22A-45D5-9344-8F714A0A9984}" presName="composite" presStyleCnt="0"/>
      <dgm:spPr/>
    </dgm:pt>
    <dgm:pt modelId="{798F4602-55AC-B143-959C-796EBCDB9015}" type="pres">
      <dgm:prSet presAssocID="{3A0AEB37-E22A-45D5-9344-8F714A0A9984}" presName="parTx" presStyleLbl="alignNode1" presStyleIdx="1" presStyleCnt="3">
        <dgm:presLayoutVars>
          <dgm:chMax val="0"/>
          <dgm:chPref val="0"/>
          <dgm:bulletEnabled val="1"/>
        </dgm:presLayoutVars>
      </dgm:prSet>
      <dgm:spPr/>
    </dgm:pt>
    <dgm:pt modelId="{959A4F0D-F915-3A4B-884F-918E31ACB67C}" type="pres">
      <dgm:prSet presAssocID="{3A0AEB37-E22A-45D5-9344-8F714A0A9984}" presName="desTx" presStyleLbl="alignAccFollowNode1" presStyleIdx="1" presStyleCnt="3">
        <dgm:presLayoutVars>
          <dgm:bulletEnabled val="1"/>
        </dgm:presLayoutVars>
      </dgm:prSet>
      <dgm:spPr/>
    </dgm:pt>
    <dgm:pt modelId="{DC8BF259-2D70-0B47-97D1-E4E738BB630E}" type="pres">
      <dgm:prSet presAssocID="{0A195247-76E3-4DDC-9214-7E4D8BA01BF9}" presName="space" presStyleCnt="0"/>
      <dgm:spPr/>
    </dgm:pt>
    <dgm:pt modelId="{116985FC-E2A9-7F4D-A6A7-20AC38CBA163}" type="pres">
      <dgm:prSet presAssocID="{57151FDC-4BB3-410E-AACB-1F77AB19096D}" presName="composite" presStyleCnt="0"/>
      <dgm:spPr/>
    </dgm:pt>
    <dgm:pt modelId="{5FFC45FD-6498-4241-B189-EC47CCA6A96B}" type="pres">
      <dgm:prSet presAssocID="{57151FDC-4BB3-410E-AACB-1F77AB19096D}" presName="parTx" presStyleLbl="alignNode1" presStyleIdx="2" presStyleCnt="3">
        <dgm:presLayoutVars>
          <dgm:chMax val="0"/>
          <dgm:chPref val="0"/>
          <dgm:bulletEnabled val="1"/>
        </dgm:presLayoutVars>
      </dgm:prSet>
      <dgm:spPr/>
    </dgm:pt>
    <dgm:pt modelId="{F8E35FA3-99C1-6D47-8CD6-4A7BB09E89AD}" type="pres">
      <dgm:prSet presAssocID="{57151FDC-4BB3-410E-AACB-1F77AB19096D}" presName="desTx" presStyleLbl="alignAccFollowNode1" presStyleIdx="2" presStyleCnt="3">
        <dgm:presLayoutVars>
          <dgm:bulletEnabled val="1"/>
        </dgm:presLayoutVars>
      </dgm:prSet>
      <dgm:spPr/>
    </dgm:pt>
  </dgm:ptLst>
  <dgm:cxnLst>
    <dgm:cxn modelId="{88252605-2E61-604B-AD7F-1452CED66B75}" type="presOf" srcId="{414F7D0B-561D-4505-A0DF-2B8860816806}" destId="{F8E35FA3-99C1-6D47-8CD6-4A7BB09E89AD}" srcOrd="0" destOrd="0" presId="urn:microsoft.com/office/officeart/2005/8/layout/hList1"/>
    <dgm:cxn modelId="{729ABA0B-178B-47BE-B4D0-4A80F337487E}" srcId="{8C7D0D4A-7FD8-4ABB-8185-944F53E7E40F}" destId="{57151FDC-4BB3-410E-AACB-1F77AB19096D}" srcOrd="2" destOrd="0" parTransId="{DCC69EE6-F484-498A-AB76-5D33A605F568}" sibTransId="{FF4FC1D1-53C2-4A92-9A02-CFE4D419761A}"/>
    <dgm:cxn modelId="{B015BE0B-E936-4156-B9B3-8407FBABD0E2}" srcId="{6248FB7B-B33A-4C92-9E79-40353578FDA4}" destId="{BBB86A22-00DD-4C61-AC21-436890DD9699}" srcOrd="0" destOrd="0" parTransId="{7BD15D60-95A6-4B94-B861-657DBAD6121C}" sibTransId="{9A311A44-1987-4AAE-975A-8A66DAE470A0}"/>
    <dgm:cxn modelId="{5693960D-9223-4B1A-9325-DE34016BF503}" srcId="{57151FDC-4BB3-410E-AACB-1F77AB19096D}" destId="{6A9BCF09-7A62-49CF-8DFA-B6A7391F7F6E}" srcOrd="3" destOrd="0" parTransId="{BE7874FE-6367-4D4A-B389-7F0F036F1ED3}" sibTransId="{324BAF40-6774-4837-9254-2DE7421ABAC0}"/>
    <dgm:cxn modelId="{BB450D10-39AE-2E42-B034-9E2D6C42D61E}" type="presOf" srcId="{1DC2E126-5AF0-4684-925E-DA2FAA0C0F99}" destId="{39C18781-14F7-D740-91AB-0D78B1C793F0}" srcOrd="0" destOrd="5" presId="urn:microsoft.com/office/officeart/2005/8/layout/hList1"/>
    <dgm:cxn modelId="{7F394E1D-31D0-4287-9599-9D15585035F0}" srcId="{3A0AEB37-E22A-45D5-9344-8F714A0A9984}" destId="{6695B67F-164F-44AF-94DE-9FE8CA0E96D8}" srcOrd="0" destOrd="0" parTransId="{F64A024E-CDE4-4D52-8749-58D8D083D8B4}" sibTransId="{175D46A5-5AB1-427E-9F6F-98DF5C29340C}"/>
    <dgm:cxn modelId="{2D9F951E-FAEE-413F-AB2A-C9BBC6379EF7}" srcId="{3A0AEB37-E22A-45D5-9344-8F714A0A9984}" destId="{6C644BF6-A0A0-42DC-B41C-91EBFBF1895D}" srcOrd="1" destOrd="0" parTransId="{6A53BE56-6B65-4BFA-86EA-ABBF6E87ACDD}" sibTransId="{82DAC6AE-DD32-4222-98A1-8D2A309C63AB}"/>
    <dgm:cxn modelId="{AED59625-25F7-9044-8865-00F88D85ADDB}" type="presOf" srcId="{ABF02EAC-559A-48C3-9300-24CEAECFD6FA}" destId="{39C18781-14F7-D740-91AB-0D78B1C793F0}" srcOrd="0" destOrd="2" presId="urn:microsoft.com/office/officeart/2005/8/layout/hList1"/>
    <dgm:cxn modelId="{63C77436-ACE7-43EB-8E13-350C623377CE}" srcId="{3A0AEB37-E22A-45D5-9344-8F714A0A9984}" destId="{5BE6B202-3F47-4991-81CC-6154198DF5AC}" srcOrd="3" destOrd="0" parTransId="{8EC0DA4B-7F2E-4477-85B9-237F4B7C79F4}" sibTransId="{9DB0DC25-12F0-4E01-A5F9-AE07D8A47E93}"/>
    <dgm:cxn modelId="{0362E23C-29BF-E444-ADDC-E51CE4C5D567}" type="presOf" srcId="{5BE6B202-3F47-4991-81CC-6154198DF5AC}" destId="{959A4F0D-F915-3A4B-884F-918E31ACB67C}" srcOrd="0" destOrd="3" presId="urn:microsoft.com/office/officeart/2005/8/layout/hList1"/>
    <dgm:cxn modelId="{99DE313E-2CB2-45FB-931E-D977B5C5122E}" srcId="{6248FB7B-B33A-4C92-9E79-40353578FDA4}" destId="{70EDE6D4-C3AA-4B9B-9694-94406ADFCC82}" srcOrd="4" destOrd="0" parTransId="{E712E2E7-105C-49DE-9B61-E3CAB83879DE}" sibTransId="{2268FD7B-2D01-4E84-82CB-63601A4F5B7E}"/>
    <dgm:cxn modelId="{54296A3E-A720-4327-8641-8F0D97153F69}" srcId="{6248FB7B-B33A-4C92-9E79-40353578FDA4}" destId="{9B7B1003-E14A-4167-833C-D38F22C48F70}" srcOrd="1" destOrd="0" parTransId="{C84B69A3-7BA9-4BC4-A7FE-BDC97648B786}" sibTransId="{61246364-6118-48C3-8E09-2FC2570EFB8D}"/>
    <dgm:cxn modelId="{D352B63E-E0C9-8249-A1E6-AF23C5A91A04}" type="presOf" srcId="{6C644BF6-A0A0-42DC-B41C-91EBFBF1895D}" destId="{959A4F0D-F915-3A4B-884F-918E31ACB67C}" srcOrd="0" destOrd="1" presId="urn:microsoft.com/office/officeart/2005/8/layout/hList1"/>
    <dgm:cxn modelId="{4D861345-E7AD-4970-B206-AAA4A173FFE4}" srcId="{3A0AEB37-E22A-45D5-9344-8F714A0A9984}" destId="{86396E39-5234-4B5A-9FBD-64EF0E04CD95}" srcOrd="2" destOrd="0" parTransId="{C697A579-3EA1-478E-8EE3-2D94BB57B71B}" sibTransId="{A6198A03-0F7E-4DD3-9D09-C4F0D4C5B9F4}"/>
    <dgm:cxn modelId="{692BAF49-8F58-4E8B-95CD-CD75D7D68AC4}" srcId="{57151FDC-4BB3-410E-AACB-1F77AB19096D}" destId="{414F7D0B-561D-4505-A0DF-2B8860816806}" srcOrd="0" destOrd="0" parTransId="{BBF6584E-3A71-450D-9591-2ED4C078DD9E}" sibTransId="{6B46B0B5-20B4-434F-8C02-73E3241481DB}"/>
    <dgm:cxn modelId="{A305C349-D29C-A24A-8007-D6BAEF771C9E}" type="presOf" srcId="{03E33C4A-50B8-4A48-8F78-F23F447A4375}" destId="{F8E35FA3-99C1-6D47-8CD6-4A7BB09E89AD}" srcOrd="0" destOrd="1" presId="urn:microsoft.com/office/officeart/2005/8/layout/hList1"/>
    <dgm:cxn modelId="{88CF9C52-5EC6-44FE-9D7F-149F8A7F8586}" srcId="{6248FB7B-B33A-4C92-9E79-40353578FDA4}" destId="{1DC2E126-5AF0-4684-925E-DA2FAA0C0F99}" srcOrd="5" destOrd="0" parTransId="{010D81FB-F7EF-43C5-A184-FD2CCB9DA9A4}" sibTransId="{A928825B-C4D5-4EF9-80CF-87731BE73B1D}"/>
    <dgm:cxn modelId="{B8AB1453-267B-C74C-82AC-514F508196B6}" type="presOf" srcId="{6A9BCF09-7A62-49CF-8DFA-B6A7391F7F6E}" destId="{F8E35FA3-99C1-6D47-8CD6-4A7BB09E89AD}" srcOrd="0" destOrd="3" presId="urn:microsoft.com/office/officeart/2005/8/layout/hList1"/>
    <dgm:cxn modelId="{DFE2FE53-F583-4522-A5C1-D202DC72A46F}" srcId="{57151FDC-4BB3-410E-AACB-1F77AB19096D}" destId="{A566BCCE-18CC-4F05-842C-F5DCB173879A}" srcOrd="2" destOrd="0" parTransId="{03303844-079C-4FC0-9C22-7B33EED3ABD6}" sibTransId="{5BCCFA5F-A1FE-4492-9FAD-8B6597D6CF37}"/>
    <dgm:cxn modelId="{F6710469-6EAF-6842-8906-A25B28A2450E}" type="presOf" srcId="{CAE1735B-18ED-4EDE-931B-AE6C8E386E66}" destId="{39C18781-14F7-D740-91AB-0D78B1C793F0}" srcOrd="0" destOrd="3" presId="urn:microsoft.com/office/officeart/2005/8/layout/hList1"/>
    <dgm:cxn modelId="{5923AA71-32EE-0C4A-A7BF-EFB16D5DB1CC}" type="presOf" srcId="{6695B67F-164F-44AF-94DE-9FE8CA0E96D8}" destId="{959A4F0D-F915-3A4B-884F-918E31ACB67C}" srcOrd="0" destOrd="0" presId="urn:microsoft.com/office/officeart/2005/8/layout/hList1"/>
    <dgm:cxn modelId="{8BDF5086-695F-A34E-AB00-B9230032FD28}" type="presOf" srcId="{6248FB7B-B33A-4C92-9E79-40353578FDA4}" destId="{BEF15243-73D0-BC4A-B11F-5C0FE3D027B8}" srcOrd="0" destOrd="0" presId="urn:microsoft.com/office/officeart/2005/8/layout/hList1"/>
    <dgm:cxn modelId="{8F807386-5C30-C542-8DB6-A6CEE4E7A48A}" type="presOf" srcId="{9B7B1003-E14A-4167-833C-D38F22C48F70}" destId="{39C18781-14F7-D740-91AB-0D78B1C793F0}" srcOrd="0" destOrd="1" presId="urn:microsoft.com/office/officeart/2005/8/layout/hList1"/>
    <dgm:cxn modelId="{DA33CC94-1AF8-214F-869A-CED8006E9A87}" type="presOf" srcId="{86396E39-5234-4B5A-9FBD-64EF0E04CD95}" destId="{959A4F0D-F915-3A4B-884F-918E31ACB67C}" srcOrd="0" destOrd="2" presId="urn:microsoft.com/office/officeart/2005/8/layout/hList1"/>
    <dgm:cxn modelId="{E376B49F-E78D-2C4E-BF91-60C2BD5ACB59}" type="presOf" srcId="{BBB86A22-00DD-4C61-AC21-436890DD9699}" destId="{39C18781-14F7-D740-91AB-0D78B1C793F0}" srcOrd="0" destOrd="0" presId="urn:microsoft.com/office/officeart/2005/8/layout/hList1"/>
    <dgm:cxn modelId="{B62E58A5-6DF0-4DD1-874B-25BEF646C453}" srcId="{6248FB7B-B33A-4C92-9E79-40353578FDA4}" destId="{CAE1735B-18ED-4EDE-931B-AE6C8E386E66}" srcOrd="3" destOrd="0" parTransId="{42A1881A-92C8-48D2-9C22-E4A09C167ACD}" sibTransId="{43CA55CE-916C-4F7B-8A64-D79651763CC3}"/>
    <dgm:cxn modelId="{01B4D2A7-A97F-EE44-A2CE-FD6061E3F331}" type="presOf" srcId="{57151FDC-4BB3-410E-AACB-1F77AB19096D}" destId="{5FFC45FD-6498-4241-B189-EC47CCA6A96B}" srcOrd="0" destOrd="0" presId="urn:microsoft.com/office/officeart/2005/8/layout/hList1"/>
    <dgm:cxn modelId="{15BAF4AC-9008-43C0-AB85-E1915264FC4E}" srcId="{8C7D0D4A-7FD8-4ABB-8185-944F53E7E40F}" destId="{6248FB7B-B33A-4C92-9E79-40353578FDA4}" srcOrd="0" destOrd="0" parTransId="{2C7F76A6-9310-4711-9513-9773964BA86D}" sibTransId="{C9C716CB-4557-4CF3-A89F-03345E9DB7CD}"/>
    <dgm:cxn modelId="{8B9739B8-08E5-4E64-AE58-A5579C0E6C98}" srcId="{57151FDC-4BB3-410E-AACB-1F77AB19096D}" destId="{03E33C4A-50B8-4A48-8F78-F23F447A4375}" srcOrd="1" destOrd="0" parTransId="{39CA2EB6-84E8-41C0-BE31-8DAC2437457B}" sibTransId="{F38BA981-F4D1-4F0E-9C02-A397DD581B62}"/>
    <dgm:cxn modelId="{B3156BBA-4677-4AEA-882F-0C3BB6A8DC9C}" srcId="{8C7D0D4A-7FD8-4ABB-8185-944F53E7E40F}" destId="{3A0AEB37-E22A-45D5-9344-8F714A0A9984}" srcOrd="1" destOrd="0" parTransId="{AF0C6B7F-FD33-415D-9FC2-80430E30010B}" sibTransId="{0A195247-76E3-4DDC-9214-7E4D8BA01BF9}"/>
    <dgm:cxn modelId="{09AC54C8-BA74-0246-BF23-8213FCA5D927}" type="presOf" srcId="{70EDE6D4-C3AA-4B9B-9694-94406ADFCC82}" destId="{39C18781-14F7-D740-91AB-0D78B1C793F0}" srcOrd="0" destOrd="4" presId="urn:microsoft.com/office/officeart/2005/8/layout/hList1"/>
    <dgm:cxn modelId="{B5BA47D4-F14F-BD46-B5F4-43E1F2057794}" type="presOf" srcId="{8C7D0D4A-7FD8-4ABB-8185-944F53E7E40F}" destId="{43BC5385-1D32-EB47-BD4B-3A081395727E}" srcOrd="0" destOrd="0" presId="urn:microsoft.com/office/officeart/2005/8/layout/hList1"/>
    <dgm:cxn modelId="{AE0B3EE0-1616-4386-A3A2-A06ABA9B66E9}" srcId="{6248FB7B-B33A-4C92-9E79-40353578FDA4}" destId="{ABF02EAC-559A-48C3-9300-24CEAECFD6FA}" srcOrd="2" destOrd="0" parTransId="{32D1EC07-3D0F-4CFD-A1FF-62F803FF9C8E}" sibTransId="{30B1AD26-C242-41D2-BF02-C78D7E84C300}"/>
    <dgm:cxn modelId="{02B689E2-FEAD-F249-9D3E-5307DFC775A1}" type="presOf" srcId="{3A0AEB37-E22A-45D5-9344-8F714A0A9984}" destId="{798F4602-55AC-B143-959C-796EBCDB9015}" srcOrd="0" destOrd="0" presId="urn:microsoft.com/office/officeart/2005/8/layout/hList1"/>
    <dgm:cxn modelId="{74DC34F2-17FE-584B-B548-F092927BD24B}" type="presOf" srcId="{A566BCCE-18CC-4F05-842C-F5DCB173879A}" destId="{F8E35FA3-99C1-6D47-8CD6-4A7BB09E89AD}" srcOrd="0" destOrd="2" presId="urn:microsoft.com/office/officeart/2005/8/layout/hList1"/>
    <dgm:cxn modelId="{CADD7EE7-F29E-0D45-9698-3367926F6880}" type="presParOf" srcId="{43BC5385-1D32-EB47-BD4B-3A081395727E}" destId="{15434A72-CF4A-8243-8D84-0F2E94A0E83C}" srcOrd="0" destOrd="0" presId="urn:microsoft.com/office/officeart/2005/8/layout/hList1"/>
    <dgm:cxn modelId="{BD8453F2-B2D4-6442-BCCF-25D917E2C2E3}" type="presParOf" srcId="{15434A72-CF4A-8243-8D84-0F2E94A0E83C}" destId="{BEF15243-73D0-BC4A-B11F-5C0FE3D027B8}" srcOrd="0" destOrd="0" presId="urn:microsoft.com/office/officeart/2005/8/layout/hList1"/>
    <dgm:cxn modelId="{B602D6EB-F469-4345-AEDA-E4D94F1F3C74}" type="presParOf" srcId="{15434A72-CF4A-8243-8D84-0F2E94A0E83C}" destId="{39C18781-14F7-D740-91AB-0D78B1C793F0}" srcOrd="1" destOrd="0" presId="urn:microsoft.com/office/officeart/2005/8/layout/hList1"/>
    <dgm:cxn modelId="{9C3671A0-1B10-B54C-BED6-B1AAA9C9FC17}" type="presParOf" srcId="{43BC5385-1D32-EB47-BD4B-3A081395727E}" destId="{5AFC2AFA-C35F-AC4A-A810-BD43E4E58EED}" srcOrd="1" destOrd="0" presId="urn:microsoft.com/office/officeart/2005/8/layout/hList1"/>
    <dgm:cxn modelId="{20800B06-7DFF-C046-9084-CB250B27E71C}" type="presParOf" srcId="{43BC5385-1D32-EB47-BD4B-3A081395727E}" destId="{2605240A-BAAA-CD42-8BCC-EC57C92A4E60}" srcOrd="2" destOrd="0" presId="urn:microsoft.com/office/officeart/2005/8/layout/hList1"/>
    <dgm:cxn modelId="{6CCFE879-370F-0041-8F34-B01B2B27D426}" type="presParOf" srcId="{2605240A-BAAA-CD42-8BCC-EC57C92A4E60}" destId="{798F4602-55AC-B143-959C-796EBCDB9015}" srcOrd="0" destOrd="0" presId="urn:microsoft.com/office/officeart/2005/8/layout/hList1"/>
    <dgm:cxn modelId="{3D17B876-F074-8849-A70B-D82FC7236AB7}" type="presParOf" srcId="{2605240A-BAAA-CD42-8BCC-EC57C92A4E60}" destId="{959A4F0D-F915-3A4B-884F-918E31ACB67C}" srcOrd="1" destOrd="0" presId="urn:microsoft.com/office/officeart/2005/8/layout/hList1"/>
    <dgm:cxn modelId="{8E5B74AE-6588-564A-A28A-ADCCABBC35C7}" type="presParOf" srcId="{43BC5385-1D32-EB47-BD4B-3A081395727E}" destId="{DC8BF259-2D70-0B47-97D1-E4E738BB630E}" srcOrd="3" destOrd="0" presId="urn:microsoft.com/office/officeart/2005/8/layout/hList1"/>
    <dgm:cxn modelId="{25C5BD7A-1A9D-1840-AB81-BFE5C522826B}" type="presParOf" srcId="{43BC5385-1D32-EB47-BD4B-3A081395727E}" destId="{116985FC-E2A9-7F4D-A6A7-20AC38CBA163}" srcOrd="4" destOrd="0" presId="urn:microsoft.com/office/officeart/2005/8/layout/hList1"/>
    <dgm:cxn modelId="{65DF4089-9F2F-1343-8123-2FEA5105924C}" type="presParOf" srcId="{116985FC-E2A9-7F4D-A6A7-20AC38CBA163}" destId="{5FFC45FD-6498-4241-B189-EC47CCA6A96B}" srcOrd="0" destOrd="0" presId="urn:microsoft.com/office/officeart/2005/8/layout/hList1"/>
    <dgm:cxn modelId="{CE49D54B-5CC9-3F4F-A77F-53DEBB30E7E3}" type="presParOf" srcId="{116985FC-E2A9-7F4D-A6A7-20AC38CBA163}" destId="{F8E35FA3-99C1-6D47-8CD6-4A7BB09E89A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4BA9BE-2AFE-45F9-B46D-9ACDC4CB90AB}" type="doc">
      <dgm:prSet loTypeId="urn:microsoft.com/office/officeart/2005/8/layout/arrow5" loCatId="relationship" qsTypeId="urn:microsoft.com/office/officeart/2005/8/quickstyle/simple1" qsCatId="simple" csTypeId="urn:microsoft.com/office/officeart/2005/8/colors/colorful5" csCatId="colorful" phldr="1"/>
      <dgm:spPr/>
      <dgm:t>
        <a:bodyPr/>
        <a:lstStyle/>
        <a:p>
          <a:endParaRPr lang="en-US"/>
        </a:p>
      </dgm:t>
    </dgm:pt>
    <dgm:pt modelId="{34DF3552-F591-4D9B-9DF4-F093A40200DB}">
      <dgm:prSet/>
      <dgm:spPr/>
      <dgm:t>
        <a:bodyPr/>
        <a:lstStyle/>
        <a:p>
          <a:r>
            <a:rPr lang="en-US" dirty="0"/>
            <a:t>Formal measures: WJ, WIAT, CTOPP, GORT, KTEA</a:t>
          </a:r>
        </a:p>
      </dgm:t>
    </dgm:pt>
    <dgm:pt modelId="{69040BBB-AFF6-4651-ADDA-4D9D4177DE2A}" type="parTrans" cxnId="{E893938A-ADF3-475E-A8DF-B6C546F3FAC1}">
      <dgm:prSet/>
      <dgm:spPr/>
      <dgm:t>
        <a:bodyPr/>
        <a:lstStyle/>
        <a:p>
          <a:endParaRPr lang="en-US"/>
        </a:p>
      </dgm:t>
    </dgm:pt>
    <dgm:pt modelId="{F8B129EE-2001-4922-9B79-9938349E7D9F}" type="sibTrans" cxnId="{E893938A-ADF3-475E-A8DF-B6C546F3FAC1}">
      <dgm:prSet/>
      <dgm:spPr/>
      <dgm:t>
        <a:bodyPr/>
        <a:lstStyle/>
        <a:p>
          <a:endParaRPr lang="en-US"/>
        </a:p>
      </dgm:t>
    </dgm:pt>
    <dgm:pt modelId="{2E9E1622-7ADD-451F-B3CF-6D92341C36B1}">
      <dgm:prSet/>
      <dgm:spPr/>
      <dgm:t>
        <a:bodyPr/>
        <a:lstStyle/>
        <a:p>
          <a:r>
            <a:rPr lang="en-US" dirty="0"/>
            <a:t>History of academic performance</a:t>
          </a:r>
        </a:p>
      </dgm:t>
    </dgm:pt>
    <dgm:pt modelId="{8DC6323F-0CDD-4199-B44A-B9689481CF01}" type="parTrans" cxnId="{E7F2CB43-95A0-44FA-ADFF-DC0595D999EC}">
      <dgm:prSet/>
      <dgm:spPr/>
      <dgm:t>
        <a:bodyPr/>
        <a:lstStyle/>
        <a:p>
          <a:endParaRPr lang="en-US"/>
        </a:p>
      </dgm:t>
    </dgm:pt>
    <dgm:pt modelId="{5221AD7C-5F15-44F1-8D91-651B73817CE3}" type="sibTrans" cxnId="{E7F2CB43-95A0-44FA-ADFF-DC0595D999EC}">
      <dgm:prSet/>
      <dgm:spPr/>
      <dgm:t>
        <a:bodyPr/>
        <a:lstStyle/>
        <a:p>
          <a:endParaRPr lang="en-US"/>
        </a:p>
      </dgm:t>
    </dgm:pt>
    <dgm:pt modelId="{69487167-4041-4951-95CF-B9FAA9BF9534}">
      <dgm:prSet/>
      <dgm:spPr/>
      <dgm:t>
        <a:bodyPr/>
        <a:lstStyle/>
        <a:p>
          <a:r>
            <a:rPr lang="en-US" dirty="0"/>
            <a:t>Discussion with teachers</a:t>
          </a:r>
        </a:p>
      </dgm:t>
    </dgm:pt>
    <dgm:pt modelId="{11608264-6526-413B-959D-305B6AF0E1B5}" type="parTrans" cxnId="{44CCE552-0022-4934-AAD5-4F8082E88BC6}">
      <dgm:prSet/>
      <dgm:spPr/>
      <dgm:t>
        <a:bodyPr/>
        <a:lstStyle/>
        <a:p>
          <a:endParaRPr lang="en-US"/>
        </a:p>
      </dgm:t>
    </dgm:pt>
    <dgm:pt modelId="{3AEB913F-4CB4-40F0-9F5D-53C8D162D938}" type="sibTrans" cxnId="{44CCE552-0022-4934-AAD5-4F8082E88BC6}">
      <dgm:prSet/>
      <dgm:spPr/>
      <dgm:t>
        <a:bodyPr/>
        <a:lstStyle/>
        <a:p>
          <a:endParaRPr lang="en-US"/>
        </a:p>
      </dgm:t>
    </dgm:pt>
    <dgm:pt modelId="{2ABF1F49-1F5D-AA4A-A29A-228E4684360A}" type="pres">
      <dgm:prSet presAssocID="{444BA9BE-2AFE-45F9-B46D-9ACDC4CB90AB}" presName="diagram" presStyleCnt="0">
        <dgm:presLayoutVars>
          <dgm:dir/>
          <dgm:resizeHandles val="exact"/>
        </dgm:presLayoutVars>
      </dgm:prSet>
      <dgm:spPr/>
    </dgm:pt>
    <dgm:pt modelId="{E4A9B02C-E88C-9A45-A73D-EC3FA4155393}" type="pres">
      <dgm:prSet presAssocID="{34DF3552-F591-4D9B-9DF4-F093A40200DB}" presName="arrow" presStyleLbl="node1" presStyleIdx="0" presStyleCnt="3">
        <dgm:presLayoutVars>
          <dgm:bulletEnabled val="1"/>
        </dgm:presLayoutVars>
      </dgm:prSet>
      <dgm:spPr/>
    </dgm:pt>
    <dgm:pt modelId="{0C48CF3B-B262-D24E-B9DC-B2F410E37413}" type="pres">
      <dgm:prSet presAssocID="{2E9E1622-7ADD-451F-B3CF-6D92341C36B1}" presName="arrow" presStyleLbl="node1" presStyleIdx="1" presStyleCnt="3">
        <dgm:presLayoutVars>
          <dgm:bulletEnabled val="1"/>
        </dgm:presLayoutVars>
      </dgm:prSet>
      <dgm:spPr/>
    </dgm:pt>
    <dgm:pt modelId="{C816ADB5-10EA-7241-BC2E-7A689624C1F7}" type="pres">
      <dgm:prSet presAssocID="{69487167-4041-4951-95CF-B9FAA9BF9534}" presName="arrow" presStyleLbl="node1" presStyleIdx="2" presStyleCnt="3">
        <dgm:presLayoutVars>
          <dgm:bulletEnabled val="1"/>
        </dgm:presLayoutVars>
      </dgm:prSet>
      <dgm:spPr/>
    </dgm:pt>
  </dgm:ptLst>
  <dgm:cxnLst>
    <dgm:cxn modelId="{98688334-7EB1-A64B-A2C7-7185B09C1CCC}" type="presOf" srcId="{444BA9BE-2AFE-45F9-B46D-9ACDC4CB90AB}" destId="{2ABF1F49-1F5D-AA4A-A29A-228E4684360A}" srcOrd="0" destOrd="0" presId="urn:microsoft.com/office/officeart/2005/8/layout/arrow5"/>
    <dgm:cxn modelId="{E7F2CB43-95A0-44FA-ADFF-DC0595D999EC}" srcId="{444BA9BE-2AFE-45F9-B46D-9ACDC4CB90AB}" destId="{2E9E1622-7ADD-451F-B3CF-6D92341C36B1}" srcOrd="1" destOrd="0" parTransId="{8DC6323F-0CDD-4199-B44A-B9689481CF01}" sibTransId="{5221AD7C-5F15-44F1-8D91-651B73817CE3}"/>
    <dgm:cxn modelId="{44CCE552-0022-4934-AAD5-4F8082E88BC6}" srcId="{444BA9BE-2AFE-45F9-B46D-9ACDC4CB90AB}" destId="{69487167-4041-4951-95CF-B9FAA9BF9534}" srcOrd="2" destOrd="0" parTransId="{11608264-6526-413B-959D-305B6AF0E1B5}" sibTransId="{3AEB913F-4CB4-40F0-9F5D-53C8D162D938}"/>
    <dgm:cxn modelId="{E893938A-ADF3-475E-A8DF-B6C546F3FAC1}" srcId="{444BA9BE-2AFE-45F9-B46D-9ACDC4CB90AB}" destId="{34DF3552-F591-4D9B-9DF4-F093A40200DB}" srcOrd="0" destOrd="0" parTransId="{69040BBB-AFF6-4651-ADDA-4D9D4177DE2A}" sibTransId="{F8B129EE-2001-4922-9B79-9938349E7D9F}"/>
    <dgm:cxn modelId="{71C42D9D-62BF-9B45-9D23-8603A62612A9}" type="presOf" srcId="{2E9E1622-7ADD-451F-B3CF-6D92341C36B1}" destId="{0C48CF3B-B262-D24E-B9DC-B2F410E37413}" srcOrd="0" destOrd="0" presId="urn:microsoft.com/office/officeart/2005/8/layout/arrow5"/>
    <dgm:cxn modelId="{942B8DAD-DC9D-384F-8828-64A00C9F1132}" type="presOf" srcId="{69487167-4041-4951-95CF-B9FAA9BF9534}" destId="{C816ADB5-10EA-7241-BC2E-7A689624C1F7}" srcOrd="0" destOrd="0" presId="urn:microsoft.com/office/officeart/2005/8/layout/arrow5"/>
    <dgm:cxn modelId="{DF0C5DDA-19D8-224A-9A18-CE8BFF449E14}" type="presOf" srcId="{34DF3552-F591-4D9B-9DF4-F093A40200DB}" destId="{E4A9B02C-E88C-9A45-A73D-EC3FA4155393}" srcOrd="0" destOrd="0" presId="urn:microsoft.com/office/officeart/2005/8/layout/arrow5"/>
    <dgm:cxn modelId="{70197BB7-8944-614C-9AAD-B38914FBAB52}" type="presParOf" srcId="{2ABF1F49-1F5D-AA4A-A29A-228E4684360A}" destId="{E4A9B02C-E88C-9A45-A73D-EC3FA4155393}" srcOrd="0" destOrd="0" presId="urn:microsoft.com/office/officeart/2005/8/layout/arrow5"/>
    <dgm:cxn modelId="{65A85DC0-B2FA-6B42-8BB0-17BA6129F1F7}" type="presParOf" srcId="{2ABF1F49-1F5D-AA4A-A29A-228E4684360A}" destId="{0C48CF3B-B262-D24E-B9DC-B2F410E37413}" srcOrd="1" destOrd="0" presId="urn:microsoft.com/office/officeart/2005/8/layout/arrow5"/>
    <dgm:cxn modelId="{E754E39B-1561-4040-8D36-8B90B7D713AD}" type="presParOf" srcId="{2ABF1F49-1F5D-AA4A-A29A-228E4684360A}" destId="{C816ADB5-10EA-7241-BC2E-7A689624C1F7}" srcOrd="2"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3D180F-3D71-4CC0-B50E-C703D7E2BD5E}"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596C9B51-AA1C-4D38-9028-D903AD7439D5}">
      <dgm:prSet/>
      <dgm:spPr/>
      <dgm:t>
        <a:bodyPr/>
        <a:lstStyle/>
        <a:p>
          <a:r>
            <a:rPr lang="en-US" dirty="0"/>
            <a:t>Results:</a:t>
          </a:r>
        </a:p>
      </dgm:t>
    </dgm:pt>
    <dgm:pt modelId="{37E936A1-C732-44F3-A2EC-5EBD2E5A1E84}" type="parTrans" cxnId="{528FD402-A75E-45CE-9480-7B8C9D7EBB7D}">
      <dgm:prSet/>
      <dgm:spPr/>
      <dgm:t>
        <a:bodyPr/>
        <a:lstStyle/>
        <a:p>
          <a:endParaRPr lang="en-US"/>
        </a:p>
      </dgm:t>
    </dgm:pt>
    <dgm:pt modelId="{4CC90E59-4CEF-4A00-A815-5AAD821C3582}" type="sibTrans" cxnId="{528FD402-A75E-45CE-9480-7B8C9D7EBB7D}">
      <dgm:prSet/>
      <dgm:spPr/>
      <dgm:t>
        <a:bodyPr/>
        <a:lstStyle/>
        <a:p>
          <a:endParaRPr lang="en-US"/>
        </a:p>
      </dgm:t>
    </dgm:pt>
    <dgm:pt modelId="{98464C05-A0B2-4B05-A437-E0F54508FB64}">
      <dgm:prSet/>
      <dgm:spPr/>
      <dgm:t>
        <a:bodyPr/>
        <a:lstStyle/>
        <a:p>
          <a:r>
            <a:rPr lang="en-US" dirty="0"/>
            <a:t>Overall IQ not very informative; Lose variation. Verbal, visual spatial, fluid reasoning, working memory, processing speed. </a:t>
          </a:r>
        </a:p>
      </dgm:t>
    </dgm:pt>
    <dgm:pt modelId="{9D8DD9BD-F2EE-4C34-A813-806D07CD24BF}" type="parTrans" cxnId="{7B0FF6A5-8D20-4D33-AD21-A09BE5D9D9E2}">
      <dgm:prSet/>
      <dgm:spPr/>
      <dgm:t>
        <a:bodyPr/>
        <a:lstStyle/>
        <a:p>
          <a:endParaRPr lang="en-US"/>
        </a:p>
      </dgm:t>
    </dgm:pt>
    <dgm:pt modelId="{F86D0D3F-C0DD-45F3-A784-75692498A550}" type="sibTrans" cxnId="{7B0FF6A5-8D20-4D33-AD21-A09BE5D9D9E2}">
      <dgm:prSet/>
      <dgm:spPr/>
      <dgm:t>
        <a:bodyPr/>
        <a:lstStyle/>
        <a:p>
          <a:endParaRPr lang="en-US"/>
        </a:p>
      </dgm:t>
    </dgm:pt>
    <dgm:pt modelId="{021A7431-64AE-4516-BCAB-B0649B3397A0}">
      <dgm:prSet/>
      <dgm:spPr/>
      <dgm:t>
        <a:bodyPr/>
        <a:lstStyle/>
        <a:p>
          <a:r>
            <a:rPr lang="en-US" dirty="0"/>
            <a:t>Look for patterns in strengths and weaknesses across domains. Executive functioning, verbal skills, nonverbal skills/visual spatial, fine motor, memory (rare in children usually secondary), anxiety, mood… scores are standardized based on age and grade and sometimes gender*</a:t>
          </a:r>
        </a:p>
      </dgm:t>
    </dgm:pt>
    <dgm:pt modelId="{75458667-90EC-4052-BDFC-8BCE58245FA1}" type="parTrans" cxnId="{689E3CEB-74EC-4C7B-8199-0AE855FA6186}">
      <dgm:prSet/>
      <dgm:spPr/>
      <dgm:t>
        <a:bodyPr/>
        <a:lstStyle/>
        <a:p>
          <a:endParaRPr lang="en-US"/>
        </a:p>
      </dgm:t>
    </dgm:pt>
    <dgm:pt modelId="{724392D9-CFA2-4890-91B4-CEF8D4FDCF7A}" type="sibTrans" cxnId="{689E3CEB-74EC-4C7B-8199-0AE855FA6186}">
      <dgm:prSet/>
      <dgm:spPr/>
      <dgm:t>
        <a:bodyPr/>
        <a:lstStyle/>
        <a:p>
          <a:endParaRPr lang="en-US"/>
        </a:p>
      </dgm:t>
    </dgm:pt>
    <dgm:pt modelId="{BB51B77F-6DBD-41BB-98B2-44719B2ABA74}">
      <dgm:prSet/>
      <dgm:spPr/>
      <dgm:t>
        <a:bodyPr/>
        <a:lstStyle/>
        <a:p>
          <a:r>
            <a:rPr lang="en-US" dirty="0"/>
            <a:t>Recommendations</a:t>
          </a:r>
        </a:p>
      </dgm:t>
    </dgm:pt>
    <dgm:pt modelId="{6BF8622D-5E3D-4C5D-8F2F-F934FD40EDEA}" type="parTrans" cxnId="{BCEB2FED-4B17-49D5-92EB-E1F0BEC32C8B}">
      <dgm:prSet/>
      <dgm:spPr/>
      <dgm:t>
        <a:bodyPr/>
        <a:lstStyle/>
        <a:p>
          <a:endParaRPr lang="en-US"/>
        </a:p>
      </dgm:t>
    </dgm:pt>
    <dgm:pt modelId="{63145829-EE5B-43A5-A786-D47753F42BE9}" type="sibTrans" cxnId="{BCEB2FED-4B17-49D5-92EB-E1F0BEC32C8B}">
      <dgm:prSet/>
      <dgm:spPr/>
      <dgm:t>
        <a:bodyPr/>
        <a:lstStyle/>
        <a:p>
          <a:endParaRPr lang="en-US"/>
        </a:p>
      </dgm:t>
    </dgm:pt>
    <dgm:pt modelId="{96B2039F-529D-4491-A56E-181D6AB428DC}">
      <dgm:prSet custT="1"/>
      <dgm:spPr/>
      <dgm:t>
        <a:bodyPr/>
        <a:lstStyle/>
        <a:p>
          <a:r>
            <a:rPr lang="en-US" sz="1600" dirty="0"/>
            <a:t>Supports at school, home, community</a:t>
          </a:r>
        </a:p>
      </dgm:t>
    </dgm:pt>
    <dgm:pt modelId="{10AB7F01-B125-4FC4-B54C-3D1E0F115832}" type="parTrans" cxnId="{B0560EB0-7899-4B2D-85F0-78E99EFA2D81}">
      <dgm:prSet/>
      <dgm:spPr/>
      <dgm:t>
        <a:bodyPr/>
        <a:lstStyle/>
        <a:p>
          <a:endParaRPr lang="en-US"/>
        </a:p>
      </dgm:t>
    </dgm:pt>
    <dgm:pt modelId="{522E77B0-D5EF-4A34-B708-E3D714CE3635}" type="sibTrans" cxnId="{B0560EB0-7899-4B2D-85F0-78E99EFA2D81}">
      <dgm:prSet/>
      <dgm:spPr/>
      <dgm:t>
        <a:bodyPr/>
        <a:lstStyle/>
        <a:p>
          <a:endParaRPr lang="en-US"/>
        </a:p>
      </dgm:t>
    </dgm:pt>
    <dgm:pt modelId="{540B2A93-CACE-4A2D-B227-5385728C230C}">
      <dgm:prSet/>
      <dgm:spPr/>
      <dgm:t>
        <a:bodyPr/>
        <a:lstStyle/>
        <a:p>
          <a:r>
            <a:rPr lang="en-US" dirty="0"/>
            <a:t>Conversation</a:t>
          </a:r>
        </a:p>
      </dgm:t>
    </dgm:pt>
    <dgm:pt modelId="{1B9197CF-5DA3-498D-AEC2-C7E908F80A05}" type="parTrans" cxnId="{C25ABF52-ED17-451F-9DED-BCE7D0FD20D4}">
      <dgm:prSet/>
      <dgm:spPr/>
      <dgm:t>
        <a:bodyPr/>
        <a:lstStyle/>
        <a:p>
          <a:endParaRPr lang="en-US"/>
        </a:p>
      </dgm:t>
    </dgm:pt>
    <dgm:pt modelId="{5726A975-4BF3-4305-B1D9-F8B00B5B378A}" type="sibTrans" cxnId="{C25ABF52-ED17-451F-9DED-BCE7D0FD20D4}">
      <dgm:prSet/>
      <dgm:spPr/>
      <dgm:t>
        <a:bodyPr/>
        <a:lstStyle/>
        <a:p>
          <a:endParaRPr lang="en-US"/>
        </a:p>
      </dgm:t>
    </dgm:pt>
    <dgm:pt modelId="{B12B9355-E618-4C2A-B254-2696501EC1AD}">
      <dgm:prSet custT="1"/>
      <dgm:spPr/>
      <dgm:t>
        <a:bodyPr/>
        <a:lstStyle/>
        <a:p>
          <a:r>
            <a:rPr lang="en-US" sz="1600" dirty="0"/>
            <a:t>Do these results fit with your impression of your child?</a:t>
          </a:r>
        </a:p>
      </dgm:t>
    </dgm:pt>
    <dgm:pt modelId="{DBAB1981-36B0-47E1-80D2-64355A51F4DE}" type="parTrans" cxnId="{67516521-6970-405B-9B68-B4692778D980}">
      <dgm:prSet/>
      <dgm:spPr/>
      <dgm:t>
        <a:bodyPr/>
        <a:lstStyle/>
        <a:p>
          <a:endParaRPr lang="en-US"/>
        </a:p>
      </dgm:t>
    </dgm:pt>
    <dgm:pt modelId="{B18E893A-FED9-4AED-B615-87A7826658D9}" type="sibTrans" cxnId="{67516521-6970-405B-9B68-B4692778D980}">
      <dgm:prSet/>
      <dgm:spPr/>
      <dgm:t>
        <a:bodyPr/>
        <a:lstStyle/>
        <a:p>
          <a:endParaRPr lang="en-US"/>
        </a:p>
      </dgm:t>
    </dgm:pt>
    <dgm:pt modelId="{811A4F9A-6546-4750-940C-3E4B88C8FFC1}">
      <dgm:prSet custT="1"/>
      <dgm:spPr/>
      <dgm:t>
        <a:bodyPr/>
        <a:lstStyle/>
        <a:p>
          <a:r>
            <a:rPr lang="en-US" sz="1600" dirty="0"/>
            <a:t>Surprises?</a:t>
          </a:r>
        </a:p>
      </dgm:t>
    </dgm:pt>
    <dgm:pt modelId="{4635D2D0-B255-41A1-A045-F67CFD423EFB}" type="parTrans" cxnId="{257D7E59-AC12-4109-BB46-D89590F89E5D}">
      <dgm:prSet/>
      <dgm:spPr/>
      <dgm:t>
        <a:bodyPr/>
        <a:lstStyle/>
        <a:p>
          <a:endParaRPr lang="en-US"/>
        </a:p>
      </dgm:t>
    </dgm:pt>
    <dgm:pt modelId="{071A3CB7-986E-4D20-881C-4B4ABD7A7279}" type="sibTrans" cxnId="{257D7E59-AC12-4109-BB46-D89590F89E5D}">
      <dgm:prSet/>
      <dgm:spPr/>
      <dgm:t>
        <a:bodyPr/>
        <a:lstStyle/>
        <a:p>
          <a:endParaRPr lang="en-US"/>
        </a:p>
      </dgm:t>
    </dgm:pt>
    <dgm:pt modelId="{33C45034-10C8-4BF9-888F-7F494945E91D}">
      <dgm:prSet/>
      <dgm:spPr/>
      <dgm:t>
        <a:bodyPr/>
        <a:lstStyle/>
        <a:p>
          <a:r>
            <a:rPr lang="en-US" dirty="0"/>
            <a:t>Connecting to resources</a:t>
          </a:r>
        </a:p>
      </dgm:t>
    </dgm:pt>
    <dgm:pt modelId="{59406D11-76A7-485E-9F92-1C0D5BB80E9C}" type="parTrans" cxnId="{FC2FD4B9-63C2-4BE6-8150-FF169C8873CB}">
      <dgm:prSet/>
      <dgm:spPr/>
      <dgm:t>
        <a:bodyPr/>
        <a:lstStyle/>
        <a:p>
          <a:endParaRPr lang="en-US"/>
        </a:p>
      </dgm:t>
    </dgm:pt>
    <dgm:pt modelId="{8DA9A41B-8D5C-4D9F-8AEB-F2AA7DDD8900}" type="sibTrans" cxnId="{FC2FD4B9-63C2-4BE6-8150-FF169C8873CB}">
      <dgm:prSet/>
      <dgm:spPr/>
      <dgm:t>
        <a:bodyPr/>
        <a:lstStyle/>
        <a:p>
          <a:endParaRPr lang="en-US"/>
        </a:p>
      </dgm:t>
    </dgm:pt>
    <dgm:pt modelId="{0907E4F4-A4A7-4025-B897-27BF47C27CF7}">
      <dgm:prSet custT="1"/>
      <dgm:spPr/>
      <dgm:t>
        <a:bodyPr/>
        <a:lstStyle/>
        <a:p>
          <a:r>
            <a:rPr lang="en-US" sz="1600" dirty="0"/>
            <a:t>Organizations for family, services for children, strategies for home/family. </a:t>
          </a:r>
        </a:p>
      </dgm:t>
    </dgm:pt>
    <dgm:pt modelId="{5B953AD3-B78D-4318-B13E-A5DBF36F4B6F}" type="parTrans" cxnId="{74E9CB20-B0B1-4806-8F12-544825E863DF}">
      <dgm:prSet/>
      <dgm:spPr/>
      <dgm:t>
        <a:bodyPr/>
        <a:lstStyle/>
        <a:p>
          <a:endParaRPr lang="en-US"/>
        </a:p>
      </dgm:t>
    </dgm:pt>
    <dgm:pt modelId="{B1955F57-5443-495C-AAFB-C9EB8CADB8E6}" type="sibTrans" cxnId="{74E9CB20-B0B1-4806-8F12-544825E863DF}">
      <dgm:prSet/>
      <dgm:spPr/>
      <dgm:t>
        <a:bodyPr/>
        <a:lstStyle/>
        <a:p>
          <a:endParaRPr lang="en-US"/>
        </a:p>
      </dgm:t>
    </dgm:pt>
    <dgm:pt modelId="{68D619B9-1290-48A7-A577-667CC60BF2B1}">
      <dgm:prSet/>
      <dgm:spPr/>
      <dgm:t>
        <a:bodyPr/>
        <a:lstStyle/>
        <a:p>
          <a:r>
            <a:rPr lang="en-US" dirty="0"/>
            <a:t>Use of term “high functioning”</a:t>
          </a:r>
        </a:p>
      </dgm:t>
    </dgm:pt>
    <dgm:pt modelId="{1A39BA53-D572-449B-9316-98D661F3D3B6}" type="parTrans" cxnId="{1D4431A0-F620-4186-9E40-4FC0ACC668E5}">
      <dgm:prSet/>
      <dgm:spPr/>
      <dgm:t>
        <a:bodyPr/>
        <a:lstStyle/>
        <a:p>
          <a:endParaRPr lang="en-US"/>
        </a:p>
      </dgm:t>
    </dgm:pt>
    <dgm:pt modelId="{23E8308F-0230-43DB-A63B-6A3B7A088BEE}" type="sibTrans" cxnId="{1D4431A0-F620-4186-9E40-4FC0ACC668E5}">
      <dgm:prSet/>
      <dgm:spPr/>
      <dgm:t>
        <a:bodyPr/>
        <a:lstStyle/>
        <a:p>
          <a:endParaRPr lang="en-US"/>
        </a:p>
      </dgm:t>
    </dgm:pt>
    <dgm:pt modelId="{5408A556-3B7E-46C2-8657-7B0CFB1D4DBC}">
      <dgm:prSet/>
      <dgm:spPr/>
      <dgm:t>
        <a:bodyPr/>
        <a:lstStyle/>
        <a:p>
          <a:r>
            <a:rPr lang="en-US" dirty="0"/>
            <a:t>How long should you expect to wait for the report?</a:t>
          </a:r>
        </a:p>
      </dgm:t>
    </dgm:pt>
    <dgm:pt modelId="{52490EA5-DB56-483A-B3CF-04E4960ADADE}" type="parTrans" cxnId="{CB7B5039-79BF-4572-ADAB-C07F297C9C1D}">
      <dgm:prSet/>
      <dgm:spPr/>
      <dgm:t>
        <a:bodyPr/>
        <a:lstStyle/>
        <a:p>
          <a:endParaRPr lang="en-US"/>
        </a:p>
      </dgm:t>
    </dgm:pt>
    <dgm:pt modelId="{171DF26A-22A5-4042-AEC6-735A0C1D851C}" type="sibTrans" cxnId="{CB7B5039-79BF-4572-ADAB-C07F297C9C1D}">
      <dgm:prSet/>
      <dgm:spPr/>
      <dgm:t>
        <a:bodyPr/>
        <a:lstStyle/>
        <a:p>
          <a:endParaRPr lang="en-US"/>
        </a:p>
      </dgm:t>
    </dgm:pt>
    <dgm:pt modelId="{5B3E46AC-F1AA-4189-8641-0329758EE6EA}">
      <dgm:prSet/>
      <dgm:spPr/>
      <dgm:t>
        <a:bodyPr/>
        <a:lstStyle/>
        <a:p>
          <a:r>
            <a:rPr lang="en-US" dirty="0"/>
            <a:t>Soft and hard copy. </a:t>
          </a:r>
        </a:p>
      </dgm:t>
    </dgm:pt>
    <dgm:pt modelId="{104C2BC3-7373-4DC4-8C73-0545B6CB9384}" type="parTrans" cxnId="{50FB1D81-505C-41AF-9F68-99A0E6D89ADD}">
      <dgm:prSet/>
      <dgm:spPr/>
      <dgm:t>
        <a:bodyPr/>
        <a:lstStyle/>
        <a:p>
          <a:endParaRPr lang="en-US"/>
        </a:p>
      </dgm:t>
    </dgm:pt>
    <dgm:pt modelId="{9EDFF46D-97EA-48AC-A769-6D9380B8EF12}" type="sibTrans" cxnId="{50FB1D81-505C-41AF-9F68-99A0E6D89ADD}">
      <dgm:prSet/>
      <dgm:spPr/>
      <dgm:t>
        <a:bodyPr/>
        <a:lstStyle/>
        <a:p>
          <a:endParaRPr lang="en-US"/>
        </a:p>
      </dgm:t>
    </dgm:pt>
    <dgm:pt modelId="{FBA0630C-5DBB-5240-9A4E-F45F10372DAF}">
      <dgm:prSet custT="1"/>
      <dgm:spPr/>
      <dgm:t>
        <a:bodyPr/>
        <a:lstStyle/>
        <a:p>
          <a:r>
            <a:rPr lang="en-US" sz="1600" dirty="0"/>
            <a:t>Can be misleading, can change over lifespan</a:t>
          </a:r>
        </a:p>
      </dgm:t>
    </dgm:pt>
    <dgm:pt modelId="{B5CE438C-25DD-EF4B-82BD-94BEB587E95F}" type="parTrans" cxnId="{F62213C3-60D1-3F44-B29B-3145CC8C2E6E}">
      <dgm:prSet/>
      <dgm:spPr/>
    </dgm:pt>
    <dgm:pt modelId="{4DF16575-F982-E749-886A-A070196C52F8}" type="sibTrans" cxnId="{F62213C3-60D1-3F44-B29B-3145CC8C2E6E}">
      <dgm:prSet/>
      <dgm:spPr/>
    </dgm:pt>
    <dgm:pt modelId="{0727B205-2FBB-0149-B59D-0B49FAA6B6F4}">
      <dgm:prSet custT="1"/>
      <dgm:spPr/>
      <dgm:t>
        <a:bodyPr/>
        <a:lstStyle/>
        <a:p>
          <a:r>
            <a:rPr lang="en-US" sz="1600" dirty="0"/>
            <a:t>Discuss with clinician ahead of time so expectations are clear</a:t>
          </a:r>
        </a:p>
      </dgm:t>
    </dgm:pt>
    <dgm:pt modelId="{86AB7024-FA63-E94B-A9C9-1E77736D2AE5}" type="parTrans" cxnId="{0C684608-6FCA-D640-B05A-49DFBE0768DC}">
      <dgm:prSet/>
      <dgm:spPr/>
    </dgm:pt>
    <dgm:pt modelId="{67A28DD5-AD53-3D42-A282-97DE63430F65}" type="sibTrans" cxnId="{0C684608-6FCA-D640-B05A-49DFBE0768DC}">
      <dgm:prSet/>
      <dgm:spPr/>
    </dgm:pt>
    <dgm:pt modelId="{07BD307E-11FD-B947-8D57-1D4DC34E25D2}">
      <dgm:prSet custT="1"/>
      <dgm:spPr/>
      <dgm:t>
        <a:bodyPr/>
        <a:lstStyle/>
        <a:p>
          <a:r>
            <a:rPr lang="en-US" sz="1600" dirty="0"/>
            <a:t>You should receive a soft (electronic copy) and a hard copy if requested. The clinician will keep the  records so you can always request. </a:t>
          </a:r>
        </a:p>
      </dgm:t>
    </dgm:pt>
    <dgm:pt modelId="{F4967D44-431F-3C4F-B2AB-FBBB3CDE0681}" type="parTrans" cxnId="{1ADE397A-0E58-614E-A127-D25B427B5BB9}">
      <dgm:prSet/>
      <dgm:spPr/>
    </dgm:pt>
    <dgm:pt modelId="{C9C72D73-643C-F44E-AC7E-31026621213F}" type="sibTrans" cxnId="{1ADE397A-0E58-614E-A127-D25B427B5BB9}">
      <dgm:prSet/>
      <dgm:spPr/>
    </dgm:pt>
    <dgm:pt modelId="{465E0A12-4F34-A149-9908-CBA94F25E405}" type="pres">
      <dgm:prSet presAssocID="{9E3D180F-3D71-4CC0-B50E-C703D7E2BD5E}" presName="Name0" presStyleCnt="0">
        <dgm:presLayoutVars>
          <dgm:dir/>
          <dgm:animLvl val="lvl"/>
          <dgm:resizeHandles val="exact"/>
        </dgm:presLayoutVars>
      </dgm:prSet>
      <dgm:spPr/>
    </dgm:pt>
    <dgm:pt modelId="{820E16D9-5218-0B48-89E7-0084F39482BF}" type="pres">
      <dgm:prSet presAssocID="{596C9B51-AA1C-4D38-9028-D903AD7439D5}" presName="linNode" presStyleCnt="0"/>
      <dgm:spPr/>
    </dgm:pt>
    <dgm:pt modelId="{95A07DC9-A69B-AB42-9293-4452624F52CE}" type="pres">
      <dgm:prSet presAssocID="{596C9B51-AA1C-4D38-9028-D903AD7439D5}" presName="parentText" presStyleLbl="alignNode1" presStyleIdx="0" presStyleCnt="7">
        <dgm:presLayoutVars>
          <dgm:chMax val="1"/>
          <dgm:bulletEnabled/>
        </dgm:presLayoutVars>
      </dgm:prSet>
      <dgm:spPr/>
    </dgm:pt>
    <dgm:pt modelId="{5CAC33C4-0CD1-AD44-B101-60AAEDD12A94}" type="pres">
      <dgm:prSet presAssocID="{596C9B51-AA1C-4D38-9028-D903AD7439D5}" presName="descendantText" presStyleLbl="alignAccFollowNode1" presStyleIdx="0" presStyleCnt="7">
        <dgm:presLayoutVars>
          <dgm:bulletEnabled/>
        </dgm:presLayoutVars>
      </dgm:prSet>
      <dgm:spPr/>
    </dgm:pt>
    <dgm:pt modelId="{145FE25C-F43C-8D42-B353-B93B297A41A4}" type="pres">
      <dgm:prSet presAssocID="{4CC90E59-4CEF-4A00-A815-5AAD821C3582}" presName="sp" presStyleCnt="0"/>
      <dgm:spPr/>
    </dgm:pt>
    <dgm:pt modelId="{CDF025A1-BC71-784E-A08A-ABA46069AEF0}" type="pres">
      <dgm:prSet presAssocID="{BB51B77F-6DBD-41BB-98B2-44719B2ABA74}" presName="linNode" presStyleCnt="0"/>
      <dgm:spPr/>
    </dgm:pt>
    <dgm:pt modelId="{48C6F020-EA17-2546-AE10-49E59DE056FB}" type="pres">
      <dgm:prSet presAssocID="{BB51B77F-6DBD-41BB-98B2-44719B2ABA74}" presName="parentText" presStyleLbl="alignNode1" presStyleIdx="1" presStyleCnt="7">
        <dgm:presLayoutVars>
          <dgm:chMax val="1"/>
          <dgm:bulletEnabled/>
        </dgm:presLayoutVars>
      </dgm:prSet>
      <dgm:spPr/>
    </dgm:pt>
    <dgm:pt modelId="{3C7D5911-DC95-764E-B57E-1AE428A388DC}" type="pres">
      <dgm:prSet presAssocID="{BB51B77F-6DBD-41BB-98B2-44719B2ABA74}" presName="descendantText" presStyleLbl="alignAccFollowNode1" presStyleIdx="1" presStyleCnt="7">
        <dgm:presLayoutVars>
          <dgm:bulletEnabled/>
        </dgm:presLayoutVars>
      </dgm:prSet>
      <dgm:spPr/>
    </dgm:pt>
    <dgm:pt modelId="{097B408C-DA9A-9247-B8D2-3AA6A4722ACF}" type="pres">
      <dgm:prSet presAssocID="{63145829-EE5B-43A5-A786-D47753F42BE9}" presName="sp" presStyleCnt="0"/>
      <dgm:spPr/>
    </dgm:pt>
    <dgm:pt modelId="{D530408F-99EB-9C42-B920-940ACE9FDBCF}" type="pres">
      <dgm:prSet presAssocID="{540B2A93-CACE-4A2D-B227-5385728C230C}" presName="linNode" presStyleCnt="0"/>
      <dgm:spPr/>
    </dgm:pt>
    <dgm:pt modelId="{00D73658-7178-194B-891C-B1DA5780DC35}" type="pres">
      <dgm:prSet presAssocID="{540B2A93-CACE-4A2D-B227-5385728C230C}" presName="parentText" presStyleLbl="alignNode1" presStyleIdx="2" presStyleCnt="7">
        <dgm:presLayoutVars>
          <dgm:chMax val="1"/>
          <dgm:bulletEnabled/>
        </dgm:presLayoutVars>
      </dgm:prSet>
      <dgm:spPr/>
    </dgm:pt>
    <dgm:pt modelId="{36E14462-265B-5D44-8AA9-1FCBE59C12A3}" type="pres">
      <dgm:prSet presAssocID="{540B2A93-CACE-4A2D-B227-5385728C230C}" presName="descendantText" presStyleLbl="alignAccFollowNode1" presStyleIdx="2" presStyleCnt="7">
        <dgm:presLayoutVars>
          <dgm:bulletEnabled/>
        </dgm:presLayoutVars>
      </dgm:prSet>
      <dgm:spPr/>
    </dgm:pt>
    <dgm:pt modelId="{DCA8D77C-47A8-4540-BEA9-C8ECE4610657}" type="pres">
      <dgm:prSet presAssocID="{5726A975-4BF3-4305-B1D9-F8B00B5B378A}" presName="sp" presStyleCnt="0"/>
      <dgm:spPr/>
    </dgm:pt>
    <dgm:pt modelId="{F2AA3CDA-8F4D-8443-9F43-7B326DDC51E6}" type="pres">
      <dgm:prSet presAssocID="{33C45034-10C8-4BF9-888F-7F494945E91D}" presName="linNode" presStyleCnt="0"/>
      <dgm:spPr/>
    </dgm:pt>
    <dgm:pt modelId="{D0606239-6756-144A-A558-791B0912D8E4}" type="pres">
      <dgm:prSet presAssocID="{33C45034-10C8-4BF9-888F-7F494945E91D}" presName="parentText" presStyleLbl="alignNode1" presStyleIdx="3" presStyleCnt="7">
        <dgm:presLayoutVars>
          <dgm:chMax val="1"/>
          <dgm:bulletEnabled/>
        </dgm:presLayoutVars>
      </dgm:prSet>
      <dgm:spPr/>
    </dgm:pt>
    <dgm:pt modelId="{5F015EE8-ABB7-4F44-B9B7-24890972CD04}" type="pres">
      <dgm:prSet presAssocID="{33C45034-10C8-4BF9-888F-7F494945E91D}" presName="descendantText" presStyleLbl="alignAccFollowNode1" presStyleIdx="3" presStyleCnt="7">
        <dgm:presLayoutVars>
          <dgm:bulletEnabled/>
        </dgm:presLayoutVars>
      </dgm:prSet>
      <dgm:spPr/>
    </dgm:pt>
    <dgm:pt modelId="{48931C95-679B-C94E-B980-C344FF7E4A6A}" type="pres">
      <dgm:prSet presAssocID="{8DA9A41B-8D5C-4D9F-8AEB-F2AA7DDD8900}" presName="sp" presStyleCnt="0"/>
      <dgm:spPr/>
    </dgm:pt>
    <dgm:pt modelId="{41D78B8C-5D37-C84D-B4ED-527B1D9B5E1C}" type="pres">
      <dgm:prSet presAssocID="{68D619B9-1290-48A7-A577-667CC60BF2B1}" presName="linNode" presStyleCnt="0"/>
      <dgm:spPr/>
    </dgm:pt>
    <dgm:pt modelId="{49B75F28-7433-734E-96C7-B51F701D5771}" type="pres">
      <dgm:prSet presAssocID="{68D619B9-1290-48A7-A577-667CC60BF2B1}" presName="parentText" presStyleLbl="alignNode1" presStyleIdx="4" presStyleCnt="7">
        <dgm:presLayoutVars>
          <dgm:chMax val="1"/>
          <dgm:bulletEnabled/>
        </dgm:presLayoutVars>
      </dgm:prSet>
      <dgm:spPr/>
    </dgm:pt>
    <dgm:pt modelId="{B7099F7D-E605-2642-99FD-0CE2F497A6E0}" type="pres">
      <dgm:prSet presAssocID="{68D619B9-1290-48A7-A577-667CC60BF2B1}" presName="descendantText" presStyleLbl="alignAccFollowNode1" presStyleIdx="4" presStyleCnt="7">
        <dgm:presLayoutVars>
          <dgm:bulletEnabled/>
        </dgm:presLayoutVars>
      </dgm:prSet>
      <dgm:spPr/>
    </dgm:pt>
    <dgm:pt modelId="{555012CD-1C14-B148-A349-1ED3C6782449}" type="pres">
      <dgm:prSet presAssocID="{23E8308F-0230-43DB-A63B-6A3B7A088BEE}" presName="sp" presStyleCnt="0"/>
      <dgm:spPr/>
    </dgm:pt>
    <dgm:pt modelId="{95997F5E-A318-444B-ABEE-E2DF1255C3A4}" type="pres">
      <dgm:prSet presAssocID="{5408A556-3B7E-46C2-8657-7B0CFB1D4DBC}" presName="linNode" presStyleCnt="0"/>
      <dgm:spPr/>
    </dgm:pt>
    <dgm:pt modelId="{E072D561-4AA9-8944-8B97-B7C985C5A7BB}" type="pres">
      <dgm:prSet presAssocID="{5408A556-3B7E-46C2-8657-7B0CFB1D4DBC}" presName="parentText" presStyleLbl="alignNode1" presStyleIdx="5" presStyleCnt="7">
        <dgm:presLayoutVars>
          <dgm:chMax val="1"/>
          <dgm:bulletEnabled/>
        </dgm:presLayoutVars>
      </dgm:prSet>
      <dgm:spPr/>
    </dgm:pt>
    <dgm:pt modelId="{91CB5FC7-CAF0-D048-817F-C691985006B8}" type="pres">
      <dgm:prSet presAssocID="{5408A556-3B7E-46C2-8657-7B0CFB1D4DBC}" presName="descendantText" presStyleLbl="alignAccFollowNode1" presStyleIdx="5" presStyleCnt="7">
        <dgm:presLayoutVars>
          <dgm:bulletEnabled/>
        </dgm:presLayoutVars>
      </dgm:prSet>
      <dgm:spPr/>
    </dgm:pt>
    <dgm:pt modelId="{0969B515-C6B2-3D4B-B783-2103A47E876F}" type="pres">
      <dgm:prSet presAssocID="{171DF26A-22A5-4042-AEC6-735A0C1D851C}" presName="sp" presStyleCnt="0"/>
      <dgm:spPr/>
    </dgm:pt>
    <dgm:pt modelId="{906D5A4A-1047-EF4F-9FC0-F3745283B639}" type="pres">
      <dgm:prSet presAssocID="{5B3E46AC-F1AA-4189-8641-0329758EE6EA}" presName="linNode" presStyleCnt="0"/>
      <dgm:spPr/>
    </dgm:pt>
    <dgm:pt modelId="{230D7D00-4C7D-6C40-8B00-D9E1465805DF}" type="pres">
      <dgm:prSet presAssocID="{5B3E46AC-F1AA-4189-8641-0329758EE6EA}" presName="parentText" presStyleLbl="alignNode1" presStyleIdx="6" presStyleCnt="7">
        <dgm:presLayoutVars>
          <dgm:chMax val="1"/>
          <dgm:bulletEnabled/>
        </dgm:presLayoutVars>
      </dgm:prSet>
      <dgm:spPr/>
    </dgm:pt>
    <dgm:pt modelId="{261D3EDF-81F1-5C4C-968A-1394DAC92FB7}" type="pres">
      <dgm:prSet presAssocID="{5B3E46AC-F1AA-4189-8641-0329758EE6EA}" presName="descendantText" presStyleLbl="alignAccFollowNode1" presStyleIdx="6" presStyleCnt="7">
        <dgm:presLayoutVars>
          <dgm:bulletEnabled/>
        </dgm:presLayoutVars>
      </dgm:prSet>
      <dgm:spPr/>
    </dgm:pt>
  </dgm:ptLst>
  <dgm:cxnLst>
    <dgm:cxn modelId="{528FD402-A75E-45CE-9480-7B8C9D7EBB7D}" srcId="{9E3D180F-3D71-4CC0-B50E-C703D7E2BD5E}" destId="{596C9B51-AA1C-4D38-9028-D903AD7439D5}" srcOrd="0" destOrd="0" parTransId="{37E936A1-C732-44F3-A2EC-5EBD2E5A1E84}" sibTransId="{4CC90E59-4CEF-4A00-A815-5AAD821C3582}"/>
    <dgm:cxn modelId="{63425905-E162-EC47-A520-E839D35114F7}" type="presOf" srcId="{596C9B51-AA1C-4D38-9028-D903AD7439D5}" destId="{95A07DC9-A69B-AB42-9293-4452624F52CE}" srcOrd="0" destOrd="0" presId="urn:microsoft.com/office/officeart/2016/7/layout/VerticalSolidActionList"/>
    <dgm:cxn modelId="{0C684608-6FCA-D640-B05A-49DFBE0768DC}" srcId="{5408A556-3B7E-46C2-8657-7B0CFB1D4DBC}" destId="{0727B205-2FBB-0149-B59D-0B49FAA6B6F4}" srcOrd="0" destOrd="0" parTransId="{86AB7024-FA63-E94B-A9C9-1E77736D2AE5}" sibTransId="{67A28DD5-AD53-3D42-A282-97DE63430F65}"/>
    <dgm:cxn modelId="{58DA8F10-D31F-E440-B4B7-644562D1D3B8}" type="presOf" srcId="{33C45034-10C8-4BF9-888F-7F494945E91D}" destId="{D0606239-6756-144A-A558-791B0912D8E4}" srcOrd="0" destOrd="0" presId="urn:microsoft.com/office/officeart/2016/7/layout/VerticalSolidActionList"/>
    <dgm:cxn modelId="{852DF312-E675-E249-86F4-304A09367361}" type="presOf" srcId="{B12B9355-E618-4C2A-B254-2696501EC1AD}" destId="{36E14462-265B-5D44-8AA9-1FCBE59C12A3}" srcOrd="0" destOrd="0" presId="urn:microsoft.com/office/officeart/2016/7/layout/VerticalSolidActionList"/>
    <dgm:cxn modelId="{8F7D5B16-A6C4-514E-9075-51F27D6158E6}" type="presOf" srcId="{9E3D180F-3D71-4CC0-B50E-C703D7E2BD5E}" destId="{465E0A12-4F34-A149-9908-CBA94F25E405}" srcOrd="0" destOrd="0" presId="urn:microsoft.com/office/officeart/2016/7/layout/VerticalSolidActionList"/>
    <dgm:cxn modelId="{74E9CB20-B0B1-4806-8F12-544825E863DF}" srcId="{33C45034-10C8-4BF9-888F-7F494945E91D}" destId="{0907E4F4-A4A7-4025-B897-27BF47C27CF7}" srcOrd="0" destOrd="0" parTransId="{5B953AD3-B78D-4318-B13E-A5DBF36F4B6F}" sibTransId="{B1955F57-5443-495C-AAFB-C9EB8CADB8E6}"/>
    <dgm:cxn modelId="{67516521-6970-405B-9B68-B4692778D980}" srcId="{540B2A93-CACE-4A2D-B227-5385728C230C}" destId="{B12B9355-E618-4C2A-B254-2696501EC1AD}" srcOrd="0" destOrd="0" parTransId="{DBAB1981-36B0-47E1-80D2-64355A51F4DE}" sibTransId="{B18E893A-FED9-4AED-B615-87A7826658D9}"/>
    <dgm:cxn modelId="{D9517226-D945-3A40-9149-ABF66D93B23E}" type="presOf" srcId="{021A7431-64AE-4516-BCAB-B0649B3397A0}" destId="{5CAC33C4-0CD1-AD44-B101-60AAEDD12A94}" srcOrd="0" destOrd="1" presId="urn:microsoft.com/office/officeart/2016/7/layout/VerticalSolidActionList"/>
    <dgm:cxn modelId="{537F2831-36BC-DD44-9B08-9D7C7B40583F}" type="presOf" srcId="{5408A556-3B7E-46C2-8657-7B0CFB1D4DBC}" destId="{E072D561-4AA9-8944-8B97-B7C985C5A7BB}" srcOrd="0" destOrd="0" presId="urn:microsoft.com/office/officeart/2016/7/layout/VerticalSolidActionList"/>
    <dgm:cxn modelId="{CB7B5039-79BF-4572-ADAB-C07F297C9C1D}" srcId="{9E3D180F-3D71-4CC0-B50E-C703D7E2BD5E}" destId="{5408A556-3B7E-46C2-8657-7B0CFB1D4DBC}" srcOrd="5" destOrd="0" parTransId="{52490EA5-DB56-483A-B3CF-04E4960ADADE}" sibTransId="{171DF26A-22A5-4042-AEC6-735A0C1D851C}"/>
    <dgm:cxn modelId="{5F5F7149-874F-B340-9735-5DE12F87E86D}" type="presOf" srcId="{5B3E46AC-F1AA-4189-8641-0329758EE6EA}" destId="{230D7D00-4C7D-6C40-8B00-D9E1465805DF}" srcOrd="0" destOrd="0" presId="urn:microsoft.com/office/officeart/2016/7/layout/VerticalSolidActionList"/>
    <dgm:cxn modelId="{C25ABF52-ED17-451F-9DED-BCE7D0FD20D4}" srcId="{9E3D180F-3D71-4CC0-B50E-C703D7E2BD5E}" destId="{540B2A93-CACE-4A2D-B227-5385728C230C}" srcOrd="2" destOrd="0" parTransId="{1B9197CF-5DA3-498D-AEC2-C7E908F80A05}" sibTransId="{5726A975-4BF3-4305-B1D9-F8B00B5B378A}"/>
    <dgm:cxn modelId="{257D7E59-AC12-4109-BB46-D89590F89E5D}" srcId="{540B2A93-CACE-4A2D-B227-5385728C230C}" destId="{811A4F9A-6546-4750-940C-3E4B88C8FFC1}" srcOrd="1" destOrd="0" parTransId="{4635D2D0-B255-41A1-A045-F67CFD423EFB}" sibTransId="{071A3CB7-986E-4D20-881C-4B4ABD7A7279}"/>
    <dgm:cxn modelId="{42924C6A-5F39-1E48-9140-94E0FC55D33B}" type="presOf" srcId="{98464C05-A0B2-4B05-A437-E0F54508FB64}" destId="{5CAC33C4-0CD1-AD44-B101-60AAEDD12A94}" srcOrd="0" destOrd="0" presId="urn:microsoft.com/office/officeart/2016/7/layout/VerticalSolidActionList"/>
    <dgm:cxn modelId="{94686571-D3A6-5F41-9B9D-921FE8DF49D4}" type="presOf" srcId="{07BD307E-11FD-B947-8D57-1D4DC34E25D2}" destId="{261D3EDF-81F1-5C4C-968A-1394DAC92FB7}" srcOrd="0" destOrd="0" presId="urn:microsoft.com/office/officeart/2016/7/layout/VerticalSolidActionList"/>
    <dgm:cxn modelId="{B3FEB571-F4FE-3F4E-A912-DB9E2753425D}" type="presOf" srcId="{811A4F9A-6546-4750-940C-3E4B88C8FFC1}" destId="{36E14462-265B-5D44-8AA9-1FCBE59C12A3}" srcOrd="0" destOrd="1" presId="urn:microsoft.com/office/officeart/2016/7/layout/VerticalSolidActionList"/>
    <dgm:cxn modelId="{1ADE397A-0E58-614E-A127-D25B427B5BB9}" srcId="{5B3E46AC-F1AA-4189-8641-0329758EE6EA}" destId="{07BD307E-11FD-B947-8D57-1D4DC34E25D2}" srcOrd="0" destOrd="0" parTransId="{F4967D44-431F-3C4F-B2AB-FBBB3CDE0681}" sibTransId="{C9C72D73-643C-F44E-AC7E-31026621213F}"/>
    <dgm:cxn modelId="{EC434180-0BA0-4341-B73B-31A87192021D}" type="presOf" srcId="{BB51B77F-6DBD-41BB-98B2-44719B2ABA74}" destId="{48C6F020-EA17-2546-AE10-49E59DE056FB}" srcOrd="0" destOrd="0" presId="urn:microsoft.com/office/officeart/2016/7/layout/VerticalSolidActionList"/>
    <dgm:cxn modelId="{50FB1D81-505C-41AF-9F68-99A0E6D89ADD}" srcId="{9E3D180F-3D71-4CC0-B50E-C703D7E2BD5E}" destId="{5B3E46AC-F1AA-4189-8641-0329758EE6EA}" srcOrd="6" destOrd="0" parTransId="{104C2BC3-7373-4DC4-8C73-0545B6CB9384}" sibTransId="{9EDFF46D-97EA-48AC-A769-6D9380B8EF12}"/>
    <dgm:cxn modelId="{9663568D-85D8-A946-8617-43CFA67CACFB}" type="presOf" srcId="{68D619B9-1290-48A7-A577-667CC60BF2B1}" destId="{49B75F28-7433-734E-96C7-B51F701D5771}" srcOrd="0" destOrd="0" presId="urn:microsoft.com/office/officeart/2016/7/layout/VerticalSolidActionList"/>
    <dgm:cxn modelId="{1D4431A0-F620-4186-9E40-4FC0ACC668E5}" srcId="{9E3D180F-3D71-4CC0-B50E-C703D7E2BD5E}" destId="{68D619B9-1290-48A7-A577-667CC60BF2B1}" srcOrd="4" destOrd="0" parTransId="{1A39BA53-D572-449B-9316-98D661F3D3B6}" sibTransId="{23E8308F-0230-43DB-A63B-6A3B7A088BEE}"/>
    <dgm:cxn modelId="{7B0FF6A5-8D20-4D33-AD21-A09BE5D9D9E2}" srcId="{596C9B51-AA1C-4D38-9028-D903AD7439D5}" destId="{98464C05-A0B2-4B05-A437-E0F54508FB64}" srcOrd="0" destOrd="0" parTransId="{9D8DD9BD-F2EE-4C34-A813-806D07CD24BF}" sibTransId="{F86D0D3F-C0DD-45F3-A784-75692498A550}"/>
    <dgm:cxn modelId="{9FA0E8AF-216C-BC43-AE8D-2A2D02C9F822}" type="presOf" srcId="{540B2A93-CACE-4A2D-B227-5385728C230C}" destId="{00D73658-7178-194B-891C-B1DA5780DC35}" srcOrd="0" destOrd="0" presId="urn:microsoft.com/office/officeart/2016/7/layout/VerticalSolidActionList"/>
    <dgm:cxn modelId="{B0560EB0-7899-4B2D-85F0-78E99EFA2D81}" srcId="{BB51B77F-6DBD-41BB-98B2-44719B2ABA74}" destId="{96B2039F-529D-4491-A56E-181D6AB428DC}" srcOrd="0" destOrd="0" parTransId="{10AB7F01-B125-4FC4-B54C-3D1E0F115832}" sibTransId="{522E77B0-D5EF-4A34-B708-E3D714CE3635}"/>
    <dgm:cxn modelId="{50814CB3-12C6-B641-A9FD-8B80A6580BDD}" type="presOf" srcId="{96B2039F-529D-4491-A56E-181D6AB428DC}" destId="{3C7D5911-DC95-764E-B57E-1AE428A388DC}" srcOrd="0" destOrd="0" presId="urn:microsoft.com/office/officeart/2016/7/layout/VerticalSolidActionList"/>
    <dgm:cxn modelId="{FC2FD4B9-63C2-4BE6-8150-FF169C8873CB}" srcId="{9E3D180F-3D71-4CC0-B50E-C703D7E2BD5E}" destId="{33C45034-10C8-4BF9-888F-7F494945E91D}" srcOrd="3" destOrd="0" parTransId="{59406D11-76A7-485E-9F92-1C0D5BB80E9C}" sibTransId="{8DA9A41B-8D5C-4D9F-8AEB-F2AA7DDD8900}"/>
    <dgm:cxn modelId="{42B398BB-9E0A-A043-B029-B1DCB9A259DC}" type="presOf" srcId="{FBA0630C-5DBB-5240-9A4E-F45F10372DAF}" destId="{B7099F7D-E605-2642-99FD-0CE2F497A6E0}" srcOrd="0" destOrd="0" presId="urn:microsoft.com/office/officeart/2016/7/layout/VerticalSolidActionList"/>
    <dgm:cxn modelId="{F62213C3-60D1-3F44-B29B-3145CC8C2E6E}" srcId="{68D619B9-1290-48A7-A577-667CC60BF2B1}" destId="{FBA0630C-5DBB-5240-9A4E-F45F10372DAF}" srcOrd="0" destOrd="0" parTransId="{B5CE438C-25DD-EF4B-82BD-94BEB587E95F}" sibTransId="{4DF16575-F982-E749-886A-A070196C52F8}"/>
    <dgm:cxn modelId="{689E3CEB-74EC-4C7B-8199-0AE855FA6186}" srcId="{596C9B51-AA1C-4D38-9028-D903AD7439D5}" destId="{021A7431-64AE-4516-BCAB-B0649B3397A0}" srcOrd="1" destOrd="0" parTransId="{75458667-90EC-4052-BDFC-8BCE58245FA1}" sibTransId="{724392D9-CFA2-4890-91B4-CEF8D4FDCF7A}"/>
    <dgm:cxn modelId="{397179EB-EB8F-8B49-BB72-6941A51F0E84}" type="presOf" srcId="{0727B205-2FBB-0149-B59D-0B49FAA6B6F4}" destId="{91CB5FC7-CAF0-D048-817F-C691985006B8}" srcOrd="0" destOrd="0" presId="urn:microsoft.com/office/officeart/2016/7/layout/VerticalSolidActionList"/>
    <dgm:cxn modelId="{BCEB2FED-4B17-49D5-92EB-E1F0BEC32C8B}" srcId="{9E3D180F-3D71-4CC0-B50E-C703D7E2BD5E}" destId="{BB51B77F-6DBD-41BB-98B2-44719B2ABA74}" srcOrd="1" destOrd="0" parTransId="{6BF8622D-5E3D-4C5D-8F2F-F934FD40EDEA}" sibTransId="{63145829-EE5B-43A5-A786-D47753F42BE9}"/>
    <dgm:cxn modelId="{2261F0F9-1B20-B843-9221-584BAC30CDCE}" type="presOf" srcId="{0907E4F4-A4A7-4025-B897-27BF47C27CF7}" destId="{5F015EE8-ABB7-4F44-B9B7-24890972CD04}" srcOrd="0" destOrd="0" presId="urn:microsoft.com/office/officeart/2016/7/layout/VerticalSolidActionList"/>
    <dgm:cxn modelId="{34018D8A-5397-4E49-AC66-BBBC39E29921}" type="presParOf" srcId="{465E0A12-4F34-A149-9908-CBA94F25E405}" destId="{820E16D9-5218-0B48-89E7-0084F39482BF}" srcOrd="0" destOrd="0" presId="urn:microsoft.com/office/officeart/2016/7/layout/VerticalSolidActionList"/>
    <dgm:cxn modelId="{F63ACDFD-944C-7F47-A2F8-082162BE6176}" type="presParOf" srcId="{820E16D9-5218-0B48-89E7-0084F39482BF}" destId="{95A07DC9-A69B-AB42-9293-4452624F52CE}" srcOrd="0" destOrd="0" presId="urn:microsoft.com/office/officeart/2016/7/layout/VerticalSolidActionList"/>
    <dgm:cxn modelId="{16696D47-C17B-F84E-8638-43EFF562334F}" type="presParOf" srcId="{820E16D9-5218-0B48-89E7-0084F39482BF}" destId="{5CAC33C4-0CD1-AD44-B101-60AAEDD12A94}" srcOrd="1" destOrd="0" presId="urn:microsoft.com/office/officeart/2016/7/layout/VerticalSolidActionList"/>
    <dgm:cxn modelId="{4CEE3361-578A-8D4E-872B-B713067DC218}" type="presParOf" srcId="{465E0A12-4F34-A149-9908-CBA94F25E405}" destId="{145FE25C-F43C-8D42-B353-B93B297A41A4}" srcOrd="1" destOrd="0" presId="urn:microsoft.com/office/officeart/2016/7/layout/VerticalSolidActionList"/>
    <dgm:cxn modelId="{6EC19EAC-953C-8F4D-88F6-75830C01597D}" type="presParOf" srcId="{465E0A12-4F34-A149-9908-CBA94F25E405}" destId="{CDF025A1-BC71-784E-A08A-ABA46069AEF0}" srcOrd="2" destOrd="0" presId="urn:microsoft.com/office/officeart/2016/7/layout/VerticalSolidActionList"/>
    <dgm:cxn modelId="{EEE0DC75-0D4A-124D-B778-C16EF0F611E4}" type="presParOf" srcId="{CDF025A1-BC71-784E-A08A-ABA46069AEF0}" destId="{48C6F020-EA17-2546-AE10-49E59DE056FB}" srcOrd="0" destOrd="0" presId="urn:microsoft.com/office/officeart/2016/7/layout/VerticalSolidActionList"/>
    <dgm:cxn modelId="{11F14800-A82B-9F46-83AB-A417908254E4}" type="presParOf" srcId="{CDF025A1-BC71-784E-A08A-ABA46069AEF0}" destId="{3C7D5911-DC95-764E-B57E-1AE428A388DC}" srcOrd="1" destOrd="0" presId="urn:microsoft.com/office/officeart/2016/7/layout/VerticalSolidActionList"/>
    <dgm:cxn modelId="{086DB11D-E541-0F4A-9C7E-F902000F1983}" type="presParOf" srcId="{465E0A12-4F34-A149-9908-CBA94F25E405}" destId="{097B408C-DA9A-9247-B8D2-3AA6A4722ACF}" srcOrd="3" destOrd="0" presId="urn:microsoft.com/office/officeart/2016/7/layout/VerticalSolidActionList"/>
    <dgm:cxn modelId="{42D37A88-77E1-6240-B5BE-181A8F44DEFF}" type="presParOf" srcId="{465E0A12-4F34-A149-9908-CBA94F25E405}" destId="{D530408F-99EB-9C42-B920-940ACE9FDBCF}" srcOrd="4" destOrd="0" presId="urn:microsoft.com/office/officeart/2016/7/layout/VerticalSolidActionList"/>
    <dgm:cxn modelId="{F1C4D2B6-0367-4D4A-AC6A-B3D60C9149B3}" type="presParOf" srcId="{D530408F-99EB-9C42-B920-940ACE9FDBCF}" destId="{00D73658-7178-194B-891C-B1DA5780DC35}" srcOrd="0" destOrd="0" presId="urn:microsoft.com/office/officeart/2016/7/layout/VerticalSolidActionList"/>
    <dgm:cxn modelId="{DCE5B72C-5635-694C-AF39-5B5B72B121A4}" type="presParOf" srcId="{D530408F-99EB-9C42-B920-940ACE9FDBCF}" destId="{36E14462-265B-5D44-8AA9-1FCBE59C12A3}" srcOrd="1" destOrd="0" presId="urn:microsoft.com/office/officeart/2016/7/layout/VerticalSolidActionList"/>
    <dgm:cxn modelId="{DFBF6A3F-ADAF-6E46-91FF-7B688AEA7BBF}" type="presParOf" srcId="{465E0A12-4F34-A149-9908-CBA94F25E405}" destId="{DCA8D77C-47A8-4540-BEA9-C8ECE4610657}" srcOrd="5" destOrd="0" presId="urn:microsoft.com/office/officeart/2016/7/layout/VerticalSolidActionList"/>
    <dgm:cxn modelId="{DD4EBA45-9172-E14C-8ECB-E855A64D3D85}" type="presParOf" srcId="{465E0A12-4F34-A149-9908-CBA94F25E405}" destId="{F2AA3CDA-8F4D-8443-9F43-7B326DDC51E6}" srcOrd="6" destOrd="0" presId="urn:microsoft.com/office/officeart/2016/7/layout/VerticalSolidActionList"/>
    <dgm:cxn modelId="{A35C48A7-52D9-2248-B404-8A6875D46887}" type="presParOf" srcId="{F2AA3CDA-8F4D-8443-9F43-7B326DDC51E6}" destId="{D0606239-6756-144A-A558-791B0912D8E4}" srcOrd="0" destOrd="0" presId="urn:microsoft.com/office/officeart/2016/7/layout/VerticalSolidActionList"/>
    <dgm:cxn modelId="{9102F52C-AE1A-4145-A31E-3A8DBFAC9B89}" type="presParOf" srcId="{F2AA3CDA-8F4D-8443-9F43-7B326DDC51E6}" destId="{5F015EE8-ABB7-4F44-B9B7-24890972CD04}" srcOrd="1" destOrd="0" presId="urn:microsoft.com/office/officeart/2016/7/layout/VerticalSolidActionList"/>
    <dgm:cxn modelId="{343D8317-48E3-C046-8B2C-E0C56363DADA}" type="presParOf" srcId="{465E0A12-4F34-A149-9908-CBA94F25E405}" destId="{48931C95-679B-C94E-B980-C344FF7E4A6A}" srcOrd="7" destOrd="0" presId="urn:microsoft.com/office/officeart/2016/7/layout/VerticalSolidActionList"/>
    <dgm:cxn modelId="{2909243D-848C-A043-88FF-11821A6EC46C}" type="presParOf" srcId="{465E0A12-4F34-A149-9908-CBA94F25E405}" destId="{41D78B8C-5D37-C84D-B4ED-527B1D9B5E1C}" srcOrd="8" destOrd="0" presId="urn:microsoft.com/office/officeart/2016/7/layout/VerticalSolidActionList"/>
    <dgm:cxn modelId="{3C845866-A674-1042-B1E3-C3FCC2EE463C}" type="presParOf" srcId="{41D78B8C-5D37-C84D-B4ED-527B1D9B5E1C}" destId="{49B75F28-7433-734E-96C7-B51F701D5771}" srcOrd="0" destOrd="0" presId="urn:microsoft.com/office/officeart/2016/7/layout/VerticalSolidActionList"/>
    <dgm:cxn modelId="{41A19B18-309F-D64F-B172-2EFE0234B2ED}" type="presParOf" srcId="{41D78B8C-5D37-C84D-B4ED-527B1D9B5E1C}" destId="{B7099F7D-E605-2642-99FD-0CE2F497A6E0}" srcOrd="1" destOrd="0" presId="urn:microsoft.com/office/officeart/2016/7/layout/VerticalSolidActionList"/>
    <dgm:cxn modelId="{951CA448-8918-D343-822B-01226CE53A1A}" type="presParOf" srcId="{465E0A12-4F34-A149-9908-CBA94F25E405}" destId="{555012CD-1C14-B148-A349-1ED3C6782449}" srcOrd="9" destOrd="0" presId="urn:microsoft.com/office/officeart/2016/7/layout/VerticalSolidActionList"/>
    <dgm:cxn modelId="{25CAD6C7-BD91-6F40-8677-2BACDCC01790}" type="presParOf" srcId="{465E0A12-4F34-A149-9908-CBA94F25E405}" destId="{95997F5E-A318-444B-ABEE-E2DF1255C3A4}" srcOrd="10" destOrd="0" presId="urn:microsoft.com/office/officeart/2016/7/layout/VerticalSolidActionList"/>
    <dgm:cxn modelId="{F591D85A-08D4-1745-B799-7C6DEDD2678E}" type="presParOf" srcId="{95997F5E-A318-444B-ABEE-E2DF1255C3A4}" destId="{E072D561-4AA9-8944-8B97-B7C985C5A7BB}" srcOrd="0" destOrd="0" presId="urn:microsoft.com/office/officeart/2016/7/layout/VerticalSolidActionList"/>
    <dgm:cxn modelId="{741D3237-93AF-5846-9070-191ED5303FC7}" type="presParOf" srcId="{95997F5E-A318-444B-ABEE-E2DF1255C3A4}" destId="{91CB5FC7-CAF0-D048-817F-C691985006B8}" srcOrd="1" destOrd="0" presId="urn:microsoft.com/office/officeart/2016/7/layout/VerticalSolidActionList"/>
    <dgm:cxn modelId="{DC012788-1CDB-C54D-AB85-9594D37A149C}" type="presParOf" srcId="{465E0A12-4F34-A149-9908-CBA94F25E405}" destId="{0969B515-C6B2-3D4B-B783-2103A47E876F}" srcOrd="11" destOrd="0" presId="urn:microsoft.com/office/officeart/2016/7/layout/VerticalSolidActionList"/>
    <dgm:cxn modelId="{CB336B9D-806C-344A-A23A-179772239C12}" type="presParOf" srcId="{465E0A12-4F34-A149-9908-CBA94F25E405}" destId="{906D5A4A-1047-EF4F-9FC0-F3745283B639}" srcOrd="12" destOrd="0" presId="urn:microsoft.com/office/officeart/2016/7/layout/VerticalSolidActionList"/>
    <dgm:cxn modelId="{8D988498-283B-2145-94E4-B8721135847B}" type="presParOf" srcId="{906D5A4A-1047-EF4F-9FC0-F3745283B639}" destId="{230D7D00-4C7D-6C40-8B00-D9E1465805DF}" srcOrd="0" destOrd="0" presId="urn:microsoft.com/office/officeart/2016/7/layout/VerticalSolidActionList"/>
    <dgm:cxn modelId="{B744B75E-03C7-CF49-8C5F-135D834C0176}" type="presParOf" srcId="{906D5A4A-1047-EF4F-9FC0-F3745283B639}" destId="{261D3EDF-81F1-5C4C-968A-1394DAC92FB7}"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8FC4CCF-6932-41FC-8941-C74DABC92405}"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6D163D9A-A0D3-4636-A53D-DFC8A01CF9DE}">
      <dgm:prSet custT="1"/>
      <dgm:spPr/>
      <dgm:t>
        <a:bodyPr/>
        <a:lstStyle/>
        <a:p>
          <a:r>
            <a:rPr lang="en-US" sz="2400" dirty="0"/>
            <a:t>Gender identity</a:t>
          </a:r>
        </a:p>
      </dgm:t>
    </dgm:pt>
    <dgm:pt modelId="{6AA288A7-7789-42D1-BCC1-887BB8C7D886}" type="parTrans" cxnId="{B5C2C181-11E0-42A9-B621-DB22ACB77BAF}">
      <dgm:prSet/>
      <dgm:spPr/>
      <dgm:t>
        <a:bodyPr/>
        <a:lstStyle/>
        <a:p>
          <a:endParaRPr lang="en-US"/>
        </a:p>
      </dgm:t>
    </dgm:pt>
    <dgm:pt modelId="{692BE7E2-09F4-4055-8D5B-2354A3CB6F2F}" type="sibTrans" cxnId="{B5C2C181-11E0-42A9-B621-DB22ACB77BAF}">
      <dgm:prSet/>
      <dgm:spPr/>
      <dgm:t>
        <a:bodyPr/>
        <a:lstStyle/>
        <a:p>
          <a:endParaRPr lang="en-US"/>
        </a:p>
      </dgm:t>
    </dgm:pt>
    <dgm:pt modelId="{CF014273-448A-47F9-855A-DD19D0C66635}">
      <dgm:prSet/>
      <dgm:spPr/>
      <dgm:t>
        <a:bodyPr/>
        <a:lstStyle/>
        <a:p>
          <a:r>
            <a:rPr lang="en-US" dirty="0"/>
            <a:t>Autism is more than 4 times as common in males than females. </a:t>
          </a:r>
        </a:p>
      </dgm:t>
    </dgm:pt>
    <dgm:pt modelId="{0BCD6D37-7151-46BC-9E25-25A659EDBA10}" type="parTrans" cxnId="{BBFC1EB6-305D-42D4-84C2-EBBA6BA5F6C3}">
      <dgm:prSet/>
      <dgm:spPr/>
      <dgm:t>
        <a:bodyPr/>
        <a:lstStyle/>
        <a:p>
          <a:endParaRPr lang="en-US"/>
        </a:p>
      </dgm:t>
    </dgm:pt>
    <dgm:pt modelId="{CD887050-4A88-4AA5-8AE6-42F3D0DEB734}" type="sibTrans" cxnId="{BBFC1EB6-305D-42D4-84C2-EBBA6BA5F6C3}">
      <dgm:prSet/>
      <dgm:spPr/>
      <dgm:t>
        <a:bodyPr/>
        <a:lstStyle/>
        <a:p>
          <a:endParaRPr lang="en-US"/>
        </a:p>
      </dgm:t>
    </dgm:pt>
    <dgm:pt modelId="{E5ECEB0A-3FD6-4982-8D45-5F411059540B}">
      <dgm:prSet custT="1"/>
      <dgm:spPr/>
      <dgm:t>
        <a:bodyPr/>
        <a:lstStyle/>
        <a:p>
          <a:r>
            <a:rPr lang="en-US" sz="1200" dirty="0"/>
            <a:t>Male phenotype diagnostic criteria. </a:t>
          </a:r>
        </a:p>
      </dgm:t>
    </dgm:pt>
    <dgm:pt modelId="{E641A235-14BC-406E-862B-8A9304122347}" type="parTrans" cxnId="{75473274-7E0C-46BD-9C5E-0C9CFB25C39A}">
      <dgm:prSet/>
      <dgm:spPr/>
      <dgm:t>
        <a:bodyPr/>
        <a:lstStyle/>
        <a:p>
          <a:endParaRPr lang="en-US"/>
        </a:p>
      </dgm:t>
    </dgm:pt>
    <dgm:pt modelId="{4BDD62DD-C0B4-4388-A033-2CF82D944325}" type="sibTrans" cxnId="{75473274-7E0C-46BD-9C5E-0C9CFB25C39A}">
      <dgm:prSet/>
      <dgm:spPr/>
      <dgm:t>
        <a:bodyPr/>
        <a:lstStyle/>
        <a:p>
          <a:endParaRPr lang="en-US"/>
        </a:p>
      </dgm:t>
    </dgm:pt>
    <dgm:pt modelId="{BDACEDAB-8EB8-4B94-A681-D25EB598CC0F}">
      <dgm:prSet custT="1"/>
      <dgm:spPr/>
      <dgm:t>
        <a:bodyPr/>
        <a:lstStyle/>
        <a:p>
          <a:r>
            <a:rPr lang="en-US" sz="1200" dirty="0"/>
            <a:t>There may be volumetric and morphological differences in the brains of females and males with ASD compared to neurotypical brains. </a:t>
          </a:r>
        </a:p>
      </dgm:t>
    </dgm:pt>
    <dgm:pt modelId="{6C5329E4-65ED-4C52-8E68-CCB148439D7C}" type="parTrans" cxnId="{A2F172B4-E126-401E-BC99-0733FBE4F6DC}">
      <dgm:prSet/>
      <dgm:spPr/>
      <dgm:t>
        <a:bodyPr/>
        <a:lstStyle/>
        <a:p>
          <a:endParaRPr lang="en-US"/>
        </a:p>
      </dgm:t>
    </dgm:pt>
    <dgm:pt modelId="{07589A76-58FF-46F2-A79D-CBE4292592DA}" type="sibTrans" cxnId="{A2F172B4-E126-401E-BC99-0733FBE4F6DC}">
      <dgm:prSet/>
      <dgm:spPr/>
      <dgm:t>
        <a:bodyPr/>
        <a:lstStyle/>
        <a:p>
          <a:endParaRPr lang="en-US"/>
        </a:p>
      </dgm:t>
    </dgm:pt>
    <dgm:pt modelId="{11C51A90-0774-4AD3-AC15-C73755B6E33F}">
      <dgm:prSet custT="1"/>
      <dgm:spPr/>
      <dgm:t>
        <a:bodyPr/>
        <a:lstStyle/>
        <a:p>
          <a:r>
            <a:rPr lang="en-US" sz="1200" dirty="0"/>
            <a:t>EMB theory: People with  Autism </a:t>
          </a:r>
          <a:r>
            <a:rPr lang="en-US" sz="1200" b="0" i="0" dirty="0"/>
            <a:t>display an extreme of the typical male pattern of cognition and behavior</a:t>
          </a:r>
          <a:endParaRPr lang="en-US" sz="1200" dirty="0"/>
        </a:p>
      </dgm:t>
    </dgm:pt>
    <dgm:pt modelId="{50620064-1870-4276-9566-F8F6C9E3C569}" type="parTrans" cxnId="{EE5196D5-8853-4C0A-918B-92D6509D9E1D}">
      <dgm:prSet/>
      <dgm:spPr/>
      <dgm:t>
        <a:bodyPr/>
        <a:lstStyle/>
        <a:p>
          <a:endParaRPr lang="en-US"/>
        </a:p>
      </dgm:t>
    </dgm:pt>
    <dgm:pt modelId="{21ACE7DC-075C-443E-A074-5B49B3E704B1}" type="sibTrans" cxnId="{EE5196D5-8853-4C0A-918B-92D6509D9E1D}">
      <dgm:prSet/>
      <dgm:spPr/>
      <dgm:t>
        <a:bodyPr/>
        <a:lstStyle/>
        <a:p>
          <a:endParaRPr lang="en-US"/>
        </a:p>
      </dgm:t>
    </dgm:pt>
    <dgm:pt modelId="{69DCA8A8-86DB-4CFF-89F0-6C45F5A80828}">
      <dgm:prSet/>
      <dgm:spPr/>
      <dgm:t>
        <a:bodyPr/>
        <a:lstStyle/>
        <a:p>
          <a:r>
            <a:rPr lang="en-US" dirty="0"/>
            <a:t>Distinguishing between gender identity and biological sex/sex assigned at birth. </a:t>
          </a:r>
        </a:p>
      </dgm:t>
    </dgm:pt>
    <dgm:pt modelId="{69ACD09A-3B85-45EA-B8E3-0E424AE93A81}" type="parTrans" cxnId="{3E516A20-DF35-42D3-877F-FCC93B27566D}">
      <dgm:prSet/>
      <dgm:spPr/>
      <dgm:t>
        <a:bodyPr/>
        <a:lstStyle/>
        <a:p>
          <a:endParaRPr lang="en-US"/>
        </a:p>
      </dgm:t>
    </dgm:pt>
    <dgm:pt modelId="{CB8E96AB-1CE6-4E5A-BB48-FD019A723E4D}" type="sibTrans" cxnId="{3E516A20-DF35-42D3-877F-FCC93B27566D}">
      <dgm:prSet/>
      <dgm:spPr/>
      <dgm:t>
        <a:bodyPr/>
        <a:lstStyle/>
        <a:p>
          <a:endParaRPr lang="en-US"/>
        </a:p>
      </dgm:t>
    </dgm:pt>
    <dgm:pt modelId="{7276CD5E-BB11-4FCD-8745-A30952B980AD}">
      <dgm:prSet custT="1"/>
      <dgm:spPr/>
      <dgm:t>
        <a:bodyPr/>
        <a:lstStyle/>
        <a:p>
          <a:endParaRPr lang="en-US" sz="1100" dirty="0"/>
        </a:p>
      </dgm:t>
    </dgm:pt>
    <dgm:pt modelId="{DE383AC0-681C-4997-B1CB-085A1178A1D1}" type="parTrans" cxnId="{68F66385-2A97-417A-A1FF-266BF6D710CA}">
      <dgm:prSet/>
      <dgm:spPr/>
      <dgm:t>
        <a:bodyPr/>
        <a:lstStyle/>
        <a:p>
          <a:endParaRPr lang="en-US"/>
        </a:p>
      </dgm:t>
    </dgm:pt>
    <dgm:pt modelId="{BCF24577-0C5F-45A3-9C37-CB1122E73210}" type="sibTrans" cxnId="{68F66385-2A97-417A-A1FF-266BF6D710CA}">
      <dgm:prSet/>
      <dgm:spPr/>
      <dgm:t>
        <a:bodyPr/>
        <a:lstStyle/>
        <a:p>
          <a:endParaRPr lang="en-US"/>
        </a:p>
      </dgm:t>
    </dgm:pt>
    <dgm:pt modelId="{3B7FA826-E9DD-429B-9C4A-AF4CA83EEF25}">
      <dgm:prSet custT="1"/>
      <dgm:spPr/>
      <dgm:t>
        <a:bodyPr/>
        <a:lstStyle/>
        <a:p>
          <a:r>
            <a:rPr lang="en-US" sz="1600" dirty="0"/>
            <a:t>Incidence of trans identity is higher in those diagnosed with Autism (around 5-7 % compared to under 1% in those individuals without Autism.)</a:t>
          </a:r>
        </a:p>
      </dgm:t>
    </dgm:pt>
    <dgm:pt modelId="{C2C3FCE9-A494-4DC9-B19A-28A75A65EC38}" type="parTrans" cxnId="{152FB66F-82C4-42EF-8DB1-C454DEAFA2EA}">
      <dgm:prSet/>
      <dgm:spPr/>
      <dgm:t>
        <a:bodyPr/>
        <a:lstStyle/>
        <a:p>
          <a:endParaRPr lang="en-US"/>
        </a:p>
      </dgm:t>
    </dgm:pt>
    <dgm:pt modelId="{555368DE-904D-446E-BCA5-8D9B3D24243D}" type="sibTrans" cxnId="{152FB66F-82C4-42EF-8DB1-C454DEAFA2EA}">
      <dgm:prSet/>
      <dgm:spPr/>
      <dgm:t>
        <a:bodyPr/>
        <a:lstStyle/>
        <a:p>
          <a:endParaRPr lang="en-US"/>
        </a:p>
      </dgm:t>
    </dgm:pt>
    <dgm:pt modelId="{AD0E7F98-AA4A-7246-8A59-369F7754E3F9}" type="pres">
      <dgm:prSet presAssocID="{F8FC4CCF-6932-41FC-8941-C74DABC92405}" presName="Name0" presStyleCnt="0">
        <dgm:presLayoutVars>
          <dgm:dir/>
          <dgm:animLvl val="lvl"/>
          <dgm:resizeHandles val="exact"/>
        </dgm:presLayoutVars>
      </dgm:prSet>
      <dgm:spPr/>
    </dgm:pt>
    <dgm:pt modelId="{382A1A70-2252-B347-A948-5606E8666D03}" type="pres">
      <dgm:prSet presAssocID="{6D163D9A-A0D3-4636-A53D-DFC8A01CF9DE}" presName="linNode" presStyleCnt="0"/>
      <dgm:spPr/>
    </dgm:pt>
    <dgm:pt modelId="{F947FBA3-A426-EE45-8E6C-982B3AE78B4A}" type="pres">
      <dgm:prSet presAssocID="{6D163D9A-A0D3-4636-A53D-DFC8A01CF9DE}" presName="parentText" presStyleLbl="node1" presStyleIdx="0" presStyleCnt="3">
        <dgm:presLayoutVars>
          <dgm:chMax val="1"/>
          <dgm:bulletEnabled val="1"/>
        </dgm:presLayoutVars>
      </dgm:prSet>
      <dgm:spPr/>
    </dgm:pt>
    <dgm:pt modelId="{5E4CFBD6-1DA0-C247-A7FD-11EFA89C2F05}" type="pres">
      <dgm:prSet presAssocID="{692BE7E2-09F4-4055-8D5B-2354A3CB6F2F}" presName="sp" presStyleCnt="0"/>
      <dgm:spPr/>
    </dgm:pt>
    <dgm:pt modelId="{B1429085-0F2E-674F-A9E7-9C8595227B0F}" type="pres">
      <dgm:prSet presAssocID="{CF014273-448A-47F9-855A-DD19D0C66635}" presName="linNode" presStyleCnt="0"/>
      <dgm:spPr/>
    </dgm:pt>
    <dgm:pt modelId="{0F0B7AB2-1CF4-3D44-8685-20D7E730CCC3}" type="pres">
      <dgm:prSet presAssocID="{CF014273-448A-47F9-855A-DD19D0C66635}" presName="parentText" presStyleLbl="node1" presStyleIdx="1" presStyleCnt="3">
        <dgm:presLayoutVars>
          <dgm:chMax val="1"/>
          <dgm:bulletEnabled val="1"/>
        </dgm:presLayoutVars>
      </dgm:prSet>
      <dgm:spPr/>
    </dgm:pt>
    <dgm:pt modelId="{903169F7-2C7F-2E45-87D1-4E001E4FD897}" type="pres">
      <dgm:prSet presAssocID="{CF014273-448A-47F9-855A-DD19D0C66635}" presName="descendantText" presStyleLbl="alignAccFollowNode1" presStyleIdx="0" presStyleCnt="2">
        <dgm:presLayoutVars>
          <dgm:bulletEnabled val="1"/>
        </dgm:presLayoutVars>
      </dgm:prSet>
      <dgm:spPr/>
    </dgm:pt>
    <dgm:pt modelId="{B605AF98-D339-7646-A029-73F90EBCA1ED}" type="pres">
      <dgm:prSet presAssocID="{CD887050-4A88-4AA5-8AE6-42F3D0DEB734}" presName="sp" presStyleCnt="0"/>
      <dgm:spPr/>
    </dgm:pt>
    <dgm:pt modelId="{3188291B-4D0F-3B40-A221-DFC4BC84CF91}" type="pres">
      <dgm:prSet presAssocID="{69DCA8A8-86DB-4CFF-89F0-6C45F5A80828}" presName="linNode" presStyleCnt="0"/>
      <dgm:spPr/>
    </dgm:pt>
    <dgm:pt modelId="{89E3656E-F899-CD4A-A610-DD7E0B4DD7D0}" type="pres">
      <dgm:prSet presAssocID="{69DCA8A8-86DB-4CFF-89F0-6C45F5A80828}" presName="parentText" presStyleLbl="node1" presStyleIdx="2" presStyleCnt="3">
        <dgm:presLayoutVars>
          <dgm:chMax val="1"/>
          <dgm:bulletEnabled val="1"/>
        </dgm:presLayoutVars>
      </dgm:prSet>
      <dgm:spPr/>
    </dgm:pt>
    <dgm:pt modelId="{2F49C7E0-5CAD-8148-9A2D-687D566FB1C0}" type="pres">
      <dgm:prSet presAssocID="{69DCA8A8-86DB-4CFF-89F0-6C45F5A80828}" presName="descendantText" presStyleLbl="alignAccFollowNode1" presStyleIdx="1" presStyleCnt="2" custScaleY="125570">
        <dgm:presLayoutVars>
          <dgm:bulletEnabled val="1"/>
        </dgm:presLayoutVars>
      </dgm:prSet>
      <dgm:spPr/>
    </dgm:pt>
  </dgm:ptLst>
  <dgm:cxnLst>
    <dgm:cxn modelId="{26118913-1E92-F448-9C67-AEAD3AB84AC3}" type="presOf" srcId="{BDACEDAB-8EB8-4B94-A681-D25EB598CC0F}" destId="{903169F7-2C7F-2E45-87D1-4E001E4FD897}" srcOrd="0" destOrd="1" presId="urn:microsoft.com/office/officeart/2005/8/layout/vList5"/>
    <dgm:cxn modelId="{3E516A20-DF35-42D3-877F-FCC93B27566D}" srcId="{F8FC4CCF-6932-41FC-8941-C74DABC92405}" destId="{69DCA8A8-86DB-4CFF-89F0-6C45F5A80828}" srcOrd="2" destOrd="0" parTransId="{69ACD09A-3B85-45EA-B8E3-0E424AE93A81}" sibTransId="{CB8E96AB-1CE6-4E5A-BB48-FD019A723E4D}"/>
    <dgm:cxn modelId="{B0C4372E-DD70-8945-B24F-251CBEF1EEBA}" type="presOf" srcId="{CF014273-448A-47F9-855A-DD19D0C66635}" destId="{0F0B7AB2-1CF4-3D44-8685-20D7E730CCC3}" srcOrd="0" destOrd="0" presId="urn:microsoft.com/office/officeart/2005/8/layout/vList5"/>
    <dgm:cxn modelId="{7C964E3F-63C1-A94A-AB8C-BC8FB1CF6729}" type="presOf" srcId="{6D163D9A-A0D3-4636-A53D-DFC8A01CF9DE}" destId="{F947FBA3-A426-EE45-8E6C-982B3AE78B4A}" srcOrd="0" destOrd="0" presId="urn:microsoft.com/office/officeart/2005/8/layout/vList5"/>
    <dgm:cxn modelId="{EFD6156B-A224-3E46-B4D5-71923B2E2033}" type="presOf" srcId="{11C51A90-0774-4AD3-AC15-C73755B6E33F}" destId="{903169F7-2C7F-2E45-87D1-4E001E4FD897}" srcOrd="0" destOrd="2" presId="urn:microsoft.com/office/officeart/2005/8/layout/vList5"/>
    <dgm:cxn modelId="{152FB66F-82C4-42EF-8DB1-C454DEAFA2EA}" srcId="{69DCA8A8-86DB-4CFF-89F0-6C45F5A80828}" destId="{3B7FA826-E9DD-429B-9C4A-AF4CA83EEF25}" srcOrd="1" destOrd="0" parTransId="{C2C3FCE9-A494-4DC9-B19A-28A75A65EC38}" sibTransId="{555368DE-904D-446E-BCA5-8D9B3D24243D}"/>
    <dgm:cxn modelId="{75473274-7E0C-46BD-9C5E-0C9CFB25C39A}" srcId="{CF014273-448A-47F9-855A-DD19D0C66635}" destId="{E5ECEB0A-3FD6-4982-8D45-5F411059540B}" srcOrd="0" destOrd="0" parTransId="{E641A235-14BC-406E-862B-8A9304122347}" sibTransId="{4BDD62DD-C0B4-4388-A033-2CF82D944325}"/>
    <dgm:cxn modelId="{B5C2C181-11E0-42A9-B621-DB22ACB77BAF}" srcId="{F8FC4CCF-6932-41FC-8941-C74DABC92405}" destId="{6D163D9A-A0D3-4636-A53D-DFC8A01CF9DE}" srcOrd="0" destOrd="0" parTransId="{6AA288A7-7789-42D1-BCC1-887BB8C7D886}" sibTransId="{692BE7E2-09F4-4055-8D5B-2354A3CB6F2F}"/>
    <dgm:cxn modelId="{68F66385-2A97-417A-A1FF-266BF6D710CA}" srcId="{69DCA8A8-86DB-4CFF-89F0-6C45F5A80828}" destId="{7276CD5E-BB11-4FCD-8745-A30952B980AD}" srcOrd="0" destOrd="0" parTransId="{DE383AC0-681C-4997-B1CB-085A1178A1D1}" sibTransId="{BCF24577-0C5F-45A3-9C37-CB1122E73210}"/>
    <dgm:cxn modelId="{5BE4BF95-5974-B24F-A6CE-BEA8E95FF910}" type="presOf" srcId="{69DCA8A8-86DB-4CFF-89F0-6C45F5A80828}" destId="{89E3656E-F899-CD4A-A610-DD7E0B4DD7D0}" srcOrd="0" destOrd="0" presId="urn:microsoft.com/office/officeart/2005/8/layout/vList5"/>
    <dgm:cxn modelId="{667C45AE-0044-D943-9673-2B5CF8C72C07}" type="presOf" srcId="{3B7FA826-E9DD-429B-9C4A-AF4CA83EEF25}" destId="{2F49C7E0-5CAD-8148-9A2D-687D566FB1C0}" srcOrd="0" destOrd="1" presId="urn:microsoft.com/office/officeart/2005/8/layout/vList5"/>
    <dgm:cxn modelId="{A2F172B4-E126-401E-BC99-0733FBE4F6DC}" srcId="{CF014273-448A-47F9-855A-DD19D0C66635}" destId="{BDACEDAB-8EB8-4B94-A681-D25EB598CC0F}" srcOrd="1" destOrd="0" parTransId="{6C5329E4-65ED-4C52-8E68-CCB148439D7C}" sibTransId="{07589A76-58FF-46F2-A79D-CBE4292592DA}"/>
    <dgm:cxn modelId="{682A53B5-1F8C-FC48-B46C-459013E944DC}" type="presOf" srcId="{F8FC4CCF-6932-41FC-8941-C74DABC92405}" destId="{AD0E7F98-AA4A-7246-8A59-369F7754E3F9}" srcOrd="0" destOrd="0" presId="urn:microsoft.com/office/officeart/2005/8/layout/vList5"/>
    <dgm:cxn modelId="{BBFC1EB6-305D-42D4-84C2-EBBA6BA5F6C3}" srcId="{F8FC4CCF-6932-41FC-8941-C74DABC92405}" destId="{CF014273-448A-47F9-855A-DD19D0C66635}" srcOrd="1" destOrd="0" parTransId="{0BCD6D37-7151-46BC-9E25-25A659EDBA10}" sibTransId="{CD887050-4A88-4AA5-8AE6-42F3D0DEB734}"/>
    <dgm:cxn modelId="{DF8424D2-E041-A442-A556-3B5626A6321D}" type="presOf" srcId="{E5ECEB0A-3FD6-4982-8D45-5F411059540B}" destId="{903169F7-2C7F-2E45-87D1-4E001E4FD897}" srcOrd="0" destOrd="0" presId="urn:microsoft.com/office/officeart/2005/8/layout/vList5"/>
    <dgm:cxn modelId="{EE5196D5-8853-4C0A-918B-92D6509D9E1D}" srcId="{CF014273-448A-47F9-855A-DD19D0C66635}" destId="{11C51A90-0774-4AD3-AC15-C73755B6E33F}" srcOrd="2" destOrd="0" parTransId="{50620064-1870-4276-9566-F8F6C9E3C569}" sibTransId="{21ACE7DC-075C-443E-A074-5B49B3E704B1}"/>
    <dgm:cxn modelId="{F15DA6F6-7930-6A46-A10E-2CB67D76973C}" type="presOf" srcId="{7276CD5E-BB11-4FCD-8745-A30952B980AD}" destId="{2F49C7E0-5CAD-8148-9A2D-687D566FB1C0}" srcOrd="0" destOrd="0" presId="urn:microsoft.com/office/officeart/2005/8/layout/vList5"/>
    <dgm:cxn modelId="{DEE88398-EF8C-5340-8D54-E51A4EB6CA5E}" type="presParOf" srcId="{AD0E7F98-AA4A-7246-8A59-369F7754E3F9}" destId="{382A1A70-2252-B347-A948-5606E8666D03}" srcOrd="0" destOrd="0" presId="urn:microsoft.com/office/officeart/2005/8/layout/vList5"/>
    <dgm:cxn modelId="{48BD3810-425B-3F42-AB18-C1E955A37B1E}" type="presParOf" srcId="{382A1A70-2252-B347-A948-5606E8666D03}" destId="{F947FBA3-A426-EE45-8E6C-982B3AE78B4A}" srcOrd="0" destOrd="0" presId="urn:microsoft.com/office/officeart/2005/8/layout/vList5"/>
    <dgm:cxn modelId="{C0AECFC1-5C60-5448-8D7B-9079B3D789EA}" type="presParOf" srcId="{AD0E7F98-AA4A-7246-8A59-369F7754E3F9}" destId="{5E4CFBD6-1DA0-C247-A7FD-11EFA89C2F05}" srcOrd="1" destOrd="0" presId="urn:microsoft.com/office/officeart/2005/8/layout/vList5"/>
    <dgm:cxn modelId="{40EADD7B-67B8-8C43-9A4B-A7BA75C96961}" type="presParOf" srcId="{AD0E7F98-AA4A-7246-8A59-369F7754E3F9}" destId="{B1429085-0F2E-674F-A9E7-9C8595227B0F}" srcOrd="2" destOrd="0" presId="urn:microsoft.com/office/officeart/2005/8/layout/vList5"/>
    <dgm:cxn modelId="{D7376886-38EB-3A46-A212-FC1CC0756D43}" type="presParOf" srcId="{B1429085-0F2E-674F-A9E7-9C8595227B0F}" destId="{0F0B7AB2-1CF4-3D44-8685-20D7E730CCC3}" srcOrd="0" destOrd="0" presId="urn:microsoft.com/office/officeart/2005/8/layout/vList5"/>
    <dgm:cxn modelId="{DE734258-63E3-0C40-A0A8-4FE61A531F95}" type="presParOf" srcId="{B1429085-0F2E-674F-A9E7-9C8595227B0F}" destId="{903169F7-2C7F-2E45-87D1-4E001E4FD897}" srcOrd="1" destOrd="0" presId="urn:microsoft.com/office/officeart/2005/8/layout/vList5"/>
    <dgm:cxn modelId="{31C9FB0C-AC89-3845-9ED7-4ADED33F75DE}" type="presParOf" srcId="{AD0E7F98-AA4A-7246-8A59-369F7754E3F9}" destId="{B605AF98-D339-7646-A029-73F90EBCA1ED}" srcOrd="3" destOrd="0" presId="urn:microsoft.com/office/officeart/2005/8/layout/vList5"/>
    <dgm:cxn modelId="{BD036130-B486-0648-AEA5-E36426E0A126}" type="presParOf" srcId="{AD0E7F98-AA4A-7246-8A59-369F7754E3F9}" destId="{3188291B-4D0F-3B40-A221-DFC4BC84CF91}" srcOrd="4" destOrd="0" presId="urn:microsoft.com/office/officeart/2005/8/layout/vList5"/>
    <dgm:cxn modelId="{5ABB989B-A842-EF41-8298-A7C7311DF9C2}" type="presParOf" srcId="{3188291B-4D0F-3B40-A221-DFC4BC84CF91}" destId="{89E3656E-F899-CD4A-A610-DD7E0B4DD7D0}" srcOrd="0" destOrd="0" presId="urn:microsoft.com/office/officeart/2005/8/layout/vList5"/>
    <dgm:cxn modelId="{39FE53A5-867B-844B-883B-3F3FB82F9A53}" type="presParOf" srcId="{3188291B-4D0F-3B40-A221-DFC4BC84CF91}" destId="{2F49C7E0-5CAD-8148-9A2D-687D566FB1C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C805B51-F918-4615-B4EF-B430F28B15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D5A2B24-6D7C-42BD-A9B1-34D24719500B}">
      <dgm:prSet/>
      <dgm:spPr/>
      <dgm:t>
        <a:bodyPr/>
        <a:lstStyle/>
        <a:p>
          <a:r>
            <a:rPr lang="en-US" dirty="0"/>
            <a:t>Applied Behavior Analysis (ABA):</a:t>
          </a:r>
          <a:r>
            <a:rPr lang="en-US" b="0" i="0" dirty="0"/>
            <a:t> </a:t>
          </a:r>
          <a:endParaRPr lang="en-US" dirty="0"/>
        </a:p>
      </dgm:t>
    </dgm:pt>
    <dgm:pt modelId="{23B427AD-EB1D-43D3-B6FD-DA4B5AA1FD63}" type="parTrans" cxnId="{DB615241-1FE0-4264-B0B3-62897C3C4217}">
      <dgm:prSet/>
      <dgm:spPr/>
      <dgm:t>
        <a:bodyPr/>
        <a:lstStyle/>
        <a:p>
          <a:endParaRPr lang="en-US"/>
        </a:p>
      </dgm:t>
    </dgm:pt>
    <dgm:pt modelId="{62CCDA38-6255-4275-A6B9-A0ED68682CC9}" type="sibTrans" cxnId="{DB615241-1FE0-4264-B0B3-62897C3C4217}">
      <dgm:prSet/>
      <dgm:spPr/>
      <dgm:t>
        <a:bodyPr/>
        <a:lstStyle/>
        <a:p>
          <a:endParaRPr lang="en-US"/>
        </a:p>
      </dgm:t>
    </dgm:pt>
    <dgm:pt modelId="{C5F8E92F-2385-42C1-AF04-8A0705A1378C}">
      <dgm:prSet/>
      <dgm:spPr/>
      <dgm:t>
        <a:bodyPr/>
        <a:lstStyle/>
        <a:p>
          <a:r>
            <a:rPr lang="en-US" b="0" i="0" dirty="0"/>
            <a:t>Behavior therapy used to increase behaviors that are helpful and decrease behaviors that are harmful or affect learning. Increase desired behaviors with positive reinforcement.  </a:t>
          </a:r>
          <a:endParaRPr lang="en-US" dirty="0"/>
        </a:p>
      </dgm:t>
    </dgm:pt>
    <dgm:pt modelId="{39BAC836-BD4F-4129-83F7-D7FCEDBAB223}" type="parTrans" cxnId="{DA8EE3A6-D5CF-4F7D-922E-F06E28CDB0F0}">
      <dgm:prSet/>
      <dgm:spPr/>
      <dgm:t>
        <a:bodyPr/>
        <a:lstStyle/>
        <a:p>
          <a:endParaRPr lang="en-US"/>
        </a:p>
      </dgm:t>
    </dgm:pt>
    <dgm:pt modelId="{95EA3911-BF23-4CD6-AA4C-E51ABBA5325B}" type="sibTrans" cxnId="{DA8EE3A6-D5CF-4F7D-922E-F06E28CDB0F0}">
      <dgm:prSet/>
      <dgm:spPr/>
      <dgm:t>
        <a:bodyPr/>
        <a:lstStyle/>
        <a:p>
          <a:endParaRPr lang="en-US"/>
        </a:p>
      </dgm:t>
    </dgm:pt>
    <dgm:pt modelId="{81C37E11-1634-499E-894E-9379C122440D}">
      <dgm:prSet/>
      <dgm:spPr/>
      <dgm:t>
        <a:bodyPr/>
        <a:lstStyle/>
        <a:p>
          <a:r>
            <a:rPr lang="en-US" dirty="0"/>
            <a:t>Early Start Denver Model (ESDM):</a:t>
          </a:r>
        </a:p>
      </dgm:t>
    </dgm:pt>
    <dgm:pt modelId="{2C406335-4111-43A7-B8A2-D34E6485288B}" type="parTrans" cxnId="{1F5D11DD-292D-465C-8CF4-7AA37CC35D23}">
      <dgm:prSet/>
      <dgm:spPr/>
      <dgm:t>
        <a:bodyPr/>
        <a:lstStyle/>
        <a:p>
          <a:endParaRPr lang="en-US"/>
        </a:p>
      </dgm:t>
    </dgm:pt>
    <dgm:pt modelId="{8E8B763C-BBD1-456A-BDAA-C7F071FF8F3B}" type="sibTrans" cxnId="{1F5D11DD-292D-465C-8CF4-7AA37CC35D23}">
      <dgm:prSet/>
      <dgm:spPr/>
      <dgm:t>
        <a:bodyPr/>
        <a:lstStyle/>
        <a:p>
          <a:endParaRPr lang="en-US"/>
        </a:p>
      </dgm:t>
    </dgm:pt>
    <dgm:pt modelId="{1F8D5A31-FA7A-44F5-8D00-E63EEB29A57E}">
      <dgm:prSet/>
      <dgm:spPr/>
      <dgm:t>
        <a:bodyPr/>
        <a:lstStyle/>
        <a:p>
          <a:r>
            <a:rPr lang="en-US" dirty="0"/>
            <a:t>B</a:t>
          </a:r>
          <a:r>
            <a:rPr lang="en-US" b="0" i="0" dirty="0"/>
            <a:t>ehavioral therapy for children with autism between the ages of 12-48 months. Parents and therapists use play and joint activities to boost language, social and cognitive skills.</a:t>
          </a:r>
          <a:endParaRPr lang="en-US" dirty="0"/>
        </a:p>
      </dgm:t>
    </dgm:pt>
    <dgm:pt modelId="{BC941100-2F32-475B-BC33-178B9DD8AAE5}" type="parTrans" cxnId="{0D103A98-1C8C-40BF-9AC6-C93D031C127C}">
      <dgm:prSet/>
      <dgm:spPr/>
      <dgm:t>
        <a:bodyPr/>
        <a:lstStyle/>
        <a:p>
          <a:endParaRPr lang="en-US"/>
        </a:p>
      </dgm:t>
    </dgm:pt>
    <dgm:pt modelId="{1FF6A80F-C3FB-4165-AC41-442434EA5BF2}" type="sibTrans" cxnId="{0D103A98-1C8C-40BF-9AC6-C93D031C127C}">
      <dgm:prSet/>
      <dgm:spPr/>
      <dgm:t>
        <a:bodyPr/>
        <a:lstStyle/>
        <a:p>
          <a:endParaRPr lang="en-US"/>
        </a:p>
      </dgm:t>
    </dgm:pt>
    <dgm:pt modelId="{90A930A8-B600-4829-95C5-E4A713DD1B2F}">
      <dgm:prSet/>
      <dgm:spPr/>
      <dgm:t>
        <a:bodyPr/>
        <a:lstStyle/>
        <a:p>
          <a:r>
            <a:rPr lang="en-US"/>
            <a:t>Floortime:</a:t>
          </a:r>
          <a:r>
            <a:rPr lang="en-US" b="0" i="0"/>
            <a:t> </a:t>
          </a:r>
          <a:endParaRPr lang="en-US"/>
        </a:p>
      </dgm:t>
    </dgm:pt>
    <dgm:pt modelId="{848A6625-1CB2-4A82-A631-BFD2B9C27545}" type="parTrans" cxnId="{D04F7279-C686-444F-BC2E-B8D82D14E2D2}">
      <dgm:prSet/>
      <dgm:spPr/>
      <dgm:t>
        <a:bodyPr/>
        <a:lstStyle/>
        <a:p>
          <a:endParaRPr lang="en-US"/>
        </a:p>
      </dgm:t>
    </dgm:pt>
    <dgm:pt modelId="{41133DEE-930A-4214-BB80-D0C5826330DC}" type="sibTrans" cxnId="{D04F7279-C686-444F-BC2E-B8D82D14E2D2}">
      <dgm:prSet/>
      <dgm:spPr/>
      <dgm:t>
        <a:bodyPr/>
        <a:lstStyle/>
        <a:p>
          <a:endParaRPr lang="en-US"/>
        </a:p>
      </dgm:t>
    </dgm:pt>
    <dgm:pt modelId="{AD0A594D-154B-463C-8623-0FD2F0FC5A69}">
      <dgm:prSet/>
      <dgm:spPr/>
      <dgm:t>
        <a:bodyPr/>
        <a:lstStyle/>
        <a:p>
          <a:r>
            <a:rPr lang="en-US" b="0" i="0" dirty="0"/>
            <a:t>Relationship-based therapy for children with autism. Play based and child led. </a:t>
          </a:r>
          <a:endParaRPr lang="en-US" dirty="0"/>
        </a:p>
      </dgm:t>
    </dgm:pt>
    <dgm:pt modelId="{54A17709-C227-462B-9447-8F6E1D833293}" type="parTrans" cxnId="{E698D74B-5CA2-436E-8689-5228BC766D6B}">
      <dgm:prSet/>
      <dgm:spPr/>
      <dgm:t>
        <a:bodyPr/>
        <a:lstStyle/>
        <a:p>
          <a:endParaRPr lang="en-US"/>
        </a:p>
      </dgm:t>
    </dgm:pt>
    <dgm:pt modelId="{021937AF-1C8F-4573-907C-2089C0354481}" type="sibTrans" cxnId="{E698D74B-5CA2-436E-8689-5228BC766D6B}">
      <dgm:prSet/>
      <dgm:spPr/>
      <dgm:t>
        <a:bodyPr/>
        <a:lstStyle/>
        <a:p>
          <a:endParaRPr lang="en-US"/>
        </a:p>
      </dgm:t>
    </dgm:pt>
    <dgm:pt modelId="{A037A8F6-EC20-48B8-9E98-F6525CA8B932}">
      <dgm:prSet/>
      <dgm:spPr/>
      <dgm:t>
        <a:bodyPr/>
        <a:lstStyle/>
        <a:p>
          <a:r>
            <a:rPr lang="en-US" dirty="0"/>
            <a:t>Occupational Therapy (OT):</a:t>
          </a:r>
        </a:p>
      </dgm:t>
    </dgm:pt>
    <dgm:pt modelId="{34220622-489F-4457-8E20-DA76B59212C3}" type="parTrans" cxnId="{E16B4175-936A-4D2F-A814-D110B6BCAB98}">
      <dgm:prSet/>
      <dgm:spPr/>
      <dgm:t>
        <a:bodyPr/>
        <a:lstStyle/>
        <a:p>
          <a:endParaRPr lang="en-US"/>
        </a:p>
      </dgm:t>
    </dgm:pt>
    <dgm:pt modelId="{0D35C517-773E-41A4-82D0-D89AE654A009}" type="sibTrans" cxnId="{E16B4175-936A-4D2F-A814-D110B6BCAB98}">
      <dgm:prSet/>
      <dgm:spPr/>
      <dgm:t>
        <a:bodyPr/>
        <a:lstStyle/>
        <a:p>
          <a:endParaRPr lang="en-US"/>
        </a:p>
      </dgm:t>
    </dgm:pt>
    <dgm:pt modelId="{9393465F-46D0-479E-BAF5-CF021D0CF312}">
      <dgm:prSet/>
      <dgm:spPr/>
      <dgm:t>
        <a:bodyPr/>
        <a:lstStyle/>
        <a:p>
          <a:r>
            <a:rPr lang="en-US" dirty="0"/>
            <a:t>I</a:t>
          </a:r>
          <a:r>
            <a:rPr lang="en-US" b="0" i="0" dirty="0"/>
            <a:t>mprove everyday skills to increase independence and participation in the world. Can include play skills, learning strategies, and self-care. Can also include management of sensory issues. </a:t>
          </a:r>
          <a:endParaRPr lang="en-US" dirty="0"/>
        </a:p>
      </dgm:t>
    </dgm:pt>
    <dgm:pt modelId="{D93A123A-DA16-46EC-825A-B381FE6EB058}" type="parTrans" cxnId="{6A13A841-A64C-4088-9F54-E892E431F374}">
      <dgm:prSet/>
      <dgm:spPr/>
      <dgm:t>
        <a:bodyPr/>
        <a:lstStyle/>
        <a:p>
          <a:endParaRPr lang="en-US"/>
        </a:p>
      </dgm:t>
    </dgm:pt>
    <dgm:pt modelId="{CE3F7AE4-84A9-48C2-A912-D4C3DEFC9DC0}" type="sibTrans" cxnId="{6A13A841-A64C-4088-9F54-E892E431F374}">
      <dgm:prSet/>
      <dgm:spPr/>
      <dgm:t>
        <a:bodyPr/>
        <a:lstStyle/>
        <a:p>
          <a:endParaRPr lang="en-US"/>
        </a:p>
      </dgm:t>
    </dgm:pt>
    <dgm:pt modelId="{D4C244EB-5470-49A8-8349-8A243AADDEC1}">
      <dgm:prSet/>
      <dgm:spPr/>
      <dgm:t>
        <a:bodyPr/>
        <a:lstStyle/>
        <a:p>
          <a:r>
            <a:rPr lang="en-US" dirty="0"/>
            <a:t>Pivotal Response Treatment (PRT):</a:t>
          </a:r>
        </a:p>
      </dgm:t>
    </dgm:pt>
    <dgm:pt modelId="{0A45E1AE-65D5-4A3C-A075-43783D6EB299}" type="parTrans" cxnId="{163F3980-CB20-447F-AEC4-D7E4F317D903}">
      <dgm:prSet/>
      <dgm:spPr/>
      <dgm:t>
        <a:bodyPr/>
        <a:lstStyle/>
        <a:p>
          <a:endParaRPr lang="en-US"/>
        </a:p>
      </dgm:t>
    </dgm:pt>
    <dgm:pt modelId="{25B6B1A1-E9C9-4442-86E0-4EC81EF7FDEC}" type="sibTrans" cxnId="{163F3980-CB20-447F-AEC4-D7E4F317D903}">
      <dgm:prSet/>
      <dgm:spPr/>
      <dgm:t>
        <a:bodyPr/>
        <a:lstStyle/>
        <a:p>
          <a:endParaRPr lang="en-US"/>
        </a:p>
      </dgm:t>
    </dgm:pt>
    <dgm:pt modelId="{488BC4B5-BFCA-4CD7-B80A-876B40E0CDCE}">
      <dgm:prSet/>
      <dgm:spPr/>
      <dgm:t>
        <a:bodyPr/>
        <a:lstStyle/>
        <a:p>
          <a:r>
            <a:rPr lang="en-US" dirty="0"/>
            <a:t>B</a:t>
          </a:r>
          <a:r>
            <a:rPr lang="en-US" b="0" i="0" dirty="0"/>
            <a:t>ehavioral treatment for autism. This therapy is play-based and initiated by the child. </a:t>
          </a:r>
          <a:r>
            <a:rPr lang="en-US" dirty="0"/>
            <a:t>B</a:t>
          </a:r>
          <a:r>
            <a:rPr lang="en-US" b="0" i="0" dirty="0"/>
            <a:t>ased on the principles of Applied Behavior Analysis (ABA). Emphasizes natural reinforcement. </a:t>
          </a:r>
          <a:endParaRPr lang="en-US" dirty="0"/>
        </a:p>
      </dgm:t>
    </dgm:pt>
    <dgm:pt modelId="{794E7808-B64F-46B1-881A-8F0181514748}" type="parTrans" cxnId="{BBCE76A6-CD4A-458C-8CF2-A26C5038DE52}">
      <dgm:prSet/>
      <dgm:spPr/>
      <dgm:t>
        <a:bodyPr/>
        <a:lstStyle/>
        <a:p>
          <a:endParaRPr lang="en-US"/>
        </a:p>
      </dgm:t>
    </dgm:pt>
    <dgm:pt modelId="{A32079D9-B38D-43DB-87FE-54D48FD05F0D}" type="sibTrans" cxnId="{BBCE76A6-CD4A-458C-8CF2-A26C5038DE52}">
      <dgm:prSet/>
      <dgm:spPr/>
      <dgm:t>
        <a:bodyPr/>
        <a:lstStyle/>
        <a:p>
          <a:endParaRPr lang="en-US"/>
        </a:p>
      </dgm:t>
    </dgm:pt>
    <dgm:pt modelId="{BA29045B-EBD8-462B-88AF-2FCB621ED5EC}">
      <dgm:prSet/>
      <dgm:spPr/>
      <dgm:t>
        <a:bodyPr/>
        <a:lstStyle/>
        <a:p>
          <a:r>
            <a:rPr lang="en-US" dirty="0"/>
            <a:t>Relationship Development Intervention (RDI)</a:t>
          </a:r>
        </a:p>
      </dgm:t>
    </dgm:pt>
    <dgm:pt modelId="{CC8D7A74-A6B6-4314-8B70-9954E2B7D54A}" type="parTrans" cxnId="{A546B808-04D9-4C4F-926F-966452F6FAF1}">
      <dgm:prSet/>
      <dgm:spPr/>
      <dgm:t>
        <a:bodyPr/>
        <a:lstStyle/>
        <a:p>
          <a:endParaRPr lang="en-US"/>
        </a:p>
      </dgm:t>
    </dgm:pt>
    <dgm:pt modelId="{0DB2D0D2-505D-4714-A5FE-9C761D40150E}" type="sibTrans" cxnId="{A546B808-04D9-4C4F-926F-966452F6FAF1}">
      <dgm:prSet/>
      <dgm:spPr/>
      <dgm:t>
        <a:bodyPr/>
        <a:lstStyle/>
        <a:p>
          <a:endParaRPr lang="en-US"/>
        </a:p>
      </dgm:t>
    </dgm:pt>
    <dgm:pt modelId="{7A490E11-39CA-429D-8343-295E02458DEF}">
      <dgm:prSet/>
      <dgm:spPr/>
      <dgm:t>
        <a:bodyPr/>
        <a:lstStyle/>
        <a:p>
          <a:r>
            <a:rPr lang="en-US" dirty="0"/>
            <a:t>F</a:t>
          </a:r>
          <a:r>
            <a:rPr lang="en-US" b="0" i="0" dirty="0"/>
            <a:t>amily-based, behavioral treatment addressing the core symptoms of autism. </a:t>
          </a:r>
          <a:r>
            <a:rPr lang="en-US" dirty="0"/>
            <a:t>B</a:t>
          </a:r>
          <a:r>
            <a:rPr lang="en-US" b="0" i="0" dirty="0"/>
            <a:t>uilds social and emotional skills. Parents are trained as the primary therapist in most RDI programs. </a:t>
          </a:r>
          <a:r>
            <a:rPr lang="en-US" dirty="0"/>
            <a:t>F</a:t>
          </a:r>
          <a:r>
            <a:rPr lang="en-US" b="0" i="0" dirty="0"/>
            <a:t>orms personal relationships by strengthening the building blocks of social connections.</a:t>
          </a:r>
          <a:endParaRPr lang="en-US" dirty="0"/>
        </a:p>
      </dgm:t>
    </dgm:pt>
    <dgm:pt modelId="{A85C1EF4-1589-4709-B543-8E96373C9D05}" type="parTrans" cxnId="{857B5F33-82F8-4AEB-9BAC-0591375EF210}">
      <dgm:prSet/>
      <dgm:spPr/>
      <dgm:t>
        <a:bodyPr/>
        <a:lstStyle/>
        <a:p>
          <a:endParaRPr lang="en-US"/>
        </a:p>
      </dgm:t>
    </dgm:pt>
    <dgm:pt modelId="{C130A58A-496C-4ABF-8DF8-D376C4113AEA}" type="sibTrans" cxnId="{857B5F33-82F8-4AEB-9BAC-0591375EF210}">
      <dgm:prSet/>
      <dgm:spPr/>
      <dgm:t>
        <a:bodyPr/>
        <a:lstStyle/>
        <a:p>
          <a:endParaRPr lang="en-US"/>
        </a:p>
      </dgm:t>
    </dgm:pt>
    <dgm:pt modelId="{C4BFED16-9598-4575-97D3-95A77FCAB046}">
      <dgm:prSet/>
      <dgm:spPr/>
      <dgm:t>
        <a:bodyPr/>
        <a:lstStyle/>
        <a:p>
          <a:r>
            <a:rPr lang="en-US"/>
            <a:t>Speech Therapy</a:t>
          </a:r>
        </a:p>
      </dgm:t>
    </dgm:pt>
    <dgm:pt modelId="{B7D88D08-E8F0-43BE-A88E-43DF54E46787}" type="parTrans" cxnId="{F43E614A-38FA-4748-AE77-79D9C3820A19}">
      <dgm:prSet/>
      <dgm:spPr/>
      <dgm:t>
        <a:bodyPr/>
        <a:lstStyle/>
        <a:p>
          <a:endParaRPr lang="en-US"/>
        </a:p>
      </dgm:t>
    </dgm:pt>
    <dgm:pt modelId="{926D5187-6075-4831-97E1-C5459BA10EE4}" type="sibTrans" cxnId="{F43E614A-38FA-4748-AE77-79D9C3820A19}">
      <dgm:prSet/>
      <dgm:spPr/>
      <dgm:t>
        <a:bodyPr/>
        <a:lstStyle/>
        <a:p>
          <a:endParaRPr lang="en-US"/>
        </a:p>
      </dgm:t>
    </dgm:pt>
    <dgm:pt modelId="{B61AB608-CE2E-4DE2-A3B3-297A93DDE600}">
      <dgm:prSet/>
      <dgm:spPr/>
      <dgm:t>
        <a:bodyPr/>
        <a:lstStyle/>
        <a:p>
          <a:r>
            <a:rPr lang="en-US" dirty="0"/>
            <a:t>Increasing language, articulation, social communication (facial expressions/gestures/nonverbal),Alternative  Augmentative Communication, Feeding</a:t>
          </a:r>
        </a:p>
      </dgm:t>
    </dgm:pt>
    <dgm:pt modelId="{817D8145-169A-42BA-B7D1-CE607E69EAC7}" type="parTrans" cxnId="{15623C8D-48D2-4361-B099-0F95B8E97A1F}">
      <dgm:prSet/>
      <dgm:spPr/>
      <dgm:t>
        <a:bodyPr/>
        <a:lstStyle/>
        <a:p>
          <a:endParaRPr lang="en-US"/>
        </a:p>
      </dgm:t>
    </dgm:pt>
    <dgm:pt modelId="{C7DB01FB-FDAC-49F6-A045-94A9BBECEAB1}" type="sibTrans" cxnId="{15623C8D-48D2-4361-B099-0F95B8E97A1F}">
      <dgm:prSet/>
      <dgm:spPr/>
      <dgm:t>
        <a:bodyPr/>
        <a:lstStyle/>
        <a:p>
          <a:endParaRPr lang="en-US"/>
        </a:p>
      </dgm:t>
    </dgm:pt>
    <dgm:pt modelId="{5EEF5881-388E-46EB-9918-7D96C98037FD}">
      <dgm:prSet/>
      <dgm:spPr/>
      <dgm:t>
        <a:bodyPr/>
        <a:lstStyle/>
        <a:p>
          <a:r>
            <a:rPr lang="en-US"/>
            <a:t>TEACCH</a:t>
          </a:r>
        </a:p>
      </dgm:t>
    </dgm:pt>
    <dgm:pt modelId="{ABB22495-DC5C-48DB-8750-B9432239B8DE}" type="parTrans" cxnId="{FEA48CC1-14D5-4D4E-B46B-09E93AFB6A75}">
      <dgm:prSet/>
      <dgm:spPr/>
      <dgm:t>
        <a:bodyPr/>
        <a:lstStyle/>
        <a:p>
          <a:endParaRPr lang="en-US"/>
        </a:p>
      </dgm:t>
    </dgm:pt>
    <dgm:pt modelId="{EB07F7D6-E30C-4FB4-A467-41CF54B41FFD}" type="sibTrans" cxnId="{FEA48CC1-14D5-4D4E-B46B-09E93AFB6A75}">
      <dgm:prSet/>
      <dgm:spPr/>
      <dgm:t>
        <a:bodyPr/>
        <a:lstStyle/>
        <a:p>
          <a:endParaRPr lang="en-US"/>
        </a:p>
      </dgm:t>
    </dgm:pt>
    <dgm:pt modelId="{197D40B2-A207-4539-A278-D79658192E19}">
      <dgm:prSet/>
      <dgm:spPr/>
      <dgm:t>
        <a:bodyPr/>
        <a:lstStyle/>
        <a:p>
          <a:r>
            <a:rPr lang="en-US"/>
            <a:t>School based for teachers to most effectively teach children with ASD. </a:t>
          </a:r>
        </a:p>
      </dgm:t>
    </dgm:pt>
    <dgm:pt modelId="{EB1F58B3-8D2B-4D5F-B8E0-C453FB366D3B}" type="parTrans" cxnId="{4F254421-A275-4AD4-B1A2-2050B8F7268E}">
      <dgm:prSet/>
      <dgm:spPr/>
      <dgm:t>
        <a:bodyPr/>
        <a:lstStyle/>
        <a:p>
          <a:endParaRPr lang="en-US"/>
        </a:p>
      </dgm:t>
    </dgm:pt>
    <dgm:pt modelId="{67E10284-B7CD-485D-9E56-9EEC7F2131E1}" type="sibTrans" cxnId="{4F254421-A275-4AD4-B1A2-2050B8F7268E}">
      <dgm:prSet/>
      <dgm:spPr/>
      <dgm:t>
        <a:bodyPr/>
        <a:lstStyle/>
        <a:p>
          <a:endParaRPr lang="en-US"/>
        </a:p>
      </dgm:t>
    </dgm:pt>
    <dgm:pt modelId="{521F45E7-9BF2-4E5E-A986-AB8E17DED956}">
      <dgm:prSet/>
      <dgm:spPr/>
      <dgm:t>
        <a:bodyPr/>
        <a:lstStyle/>
        <a:p>
          <a:r>
            <a:rPr lang="en-US"/>
            <a:t>Verbal Behavior: </a:t>
          </a:r>
        </a:p>
      </dgm:t>
    </dgm:pt>
    <dgm:pt modelId="{0779E5D0-0A7E-4653-94F7-4CDC48AC0CC8}" type="parTrans" cxnId="{7DDFAAA1-6795-4D0E-B7AD-CB1C88D89601}">
      <dgm:prSet/>
      <dgm:spPr/>
      <dgm:t>
        <a:bodyPr/>
        <a:lstStyle/>
        <a:p>
          <a:endParaRPr lang="en-US"/>
        </a:p>
      </dgm:t>
    </dgm:pt>
    <dgm:pt modelId="{A2DA2ACB-65DE-4793-AD9D-BCBA67A090CE}" type="sibTrans" cxnId="{7DDFAAA1-6795-4D0E-B7AD-CB1C88D89601}">
      <dgm:prSet/>
      <dgm:spPr/>
      <dgm:t>
        <a:bodyPr/>
        <a:lstStyle/>
        <a:p>
          <a:endParaRPr lang="en-US"/>
        </a:p>
      </dgm:t>
    </dgm:pt>
    <dgm:pt modelId="{7B141728-9106-4628-8B98-8CB712D06FAF}">
      <dgm:prSet/>
      <dgm:spPr/>
      <dgm:t>
        <a:bodyPr/>
        <a:lstStyle/>
        <a:p>
          <a:r>
            <a:rPr lang="en-US"/>
            <a:t>Principals of ABA specifically for language. Combined with ABA</a:t>
          </a:r>
        </a:p>
      </dgm:t>
    </dgm:pt>
    <dgm:pt modelId="{B71F2B84-E26B-42E6-A590-40D46F6402E9}" type="parTrans" cxnId="{7C406599-27E4-4304-AC7C-8FC43E19435F}">
      <dgm:prSet/>
      <dgm:spPr/>
      <dgm:t>
        <a:bodyPr/>
        <a:lstStyle/>
        <a:p>
          <a:endParaRPr lang="en-US"/>
        </a:p>
      </dgm:t>
    </dgm:pt>
    <dgm:pt modelId="{1DC22C62-4638-419B-9F33-137032FA687C}" type="sibTrans" cxnId="{7C406599-27E4-4304-AC7C-8FC43E19435F}">
      <dgm:prSet/>
      <dgm:spPr/>
      <dgm:t>
        <a:bodyPr/>
        <a:lstStyle/>
        <a:p>
          <a:endParaRPr lang="en-US"/>
        </a:p>
      </dgm:t>
    </dgm:pt>
    <dgm:pt modelId="{E38D3B89-2D4E-A04D-BFE4-BA16BD891235}" type="pres">
      <dgm:prSet presAssocID="{BC805B51-F918-4615-B4EF-B430F28B1529}" presName="Name0" presStyleCnt="0">
        <dgm:presLayoutVars>
          <dgm:dir/>
          <dgm:animLvl val="lvl"/>
          <dgm:resizeHandles val="exact"/>
        </dgm:presLayoutVars>
      </dgm:prSet>
      <dgm:spPr/>
    </dgm:pt>
    <dgm:pt modelId="{5FDA0BD6-45BB-264C-97F4-7D7563C9594D}" type="pres">
      <dgm:prSet presAssocID="{7D5A2B24-6D7C-42BD-A9B1-34D24719500B}" presName="linNode" presStyleCnt="0"/>
      <dgm:spPr/>
    </dgm:pt>
    <dgm:pt modelId="{3377D1D7-5488-0A49-84AD-304B4ECD6573}" type="pres">
      <dgm:prSet presAssocID="{7D5A2B24-6D7C-42BD-A9B1-34D24719500B}" presName="parentText" presStyleLbl="node1" presStyleIdx="0" presStyleCnt="9" custScaleX="54111" custScaleY="100511">
        <dgm:presLayoutVars>
          <dgm:chMax val="1"/>
          <dgm:bulletEnabled val="1"/>
        </dgm:presLayoutVars>
      </dgm:prSet>
      <dgm:spPr/>
    </dgm:pt>
    <dgm:pt modelId="{D5FB0E26-022D-4B44-A9A2-646593D4C207}" type="pres">
      <dgm:prSet presAssocID="{7D5A2B24-6D7C-42BD-A9B1-34D24719500B}" presName="descendantText" presStyleLbl="alignAccFollowNode1" presStyleIdx="0" presStyleCnt="9" custScaleX="129399" custScaleY="113486">
        <dgm:presLayoutVars>
          <dgm:bulletEnabled val="1"/>
        </dgm:presLayoutVars>
      </dgm:prSet>
      <dgm:spPr/>
    </dgm:pt>
    <dgm:pt modelId="{4F5495B8-77C7-A44A-BFE6-1C1E9B9B47CB}" type="pres">
      <dgm:prSet presAssocID="{62CCDA38-6255-4275-A6B9-A0ED68682CC9}" presName="sp" presStyleCnt="0"/>
      <dgm:spPr/>
    </dgm:pt>
    <dgm:pt modelId="{D81D72ED-12A8-3443-9ED2-451001BA2A4E}" type="pres">
      <dgm:prSet presAssocID="{81C37E11-1634-499E-894E-9379C122440D}" presName="linNode" presStyleCnt="0"/>
      <dgm:spPr/>
    </dgm:pt>
    <dgm:pt modelId="{211256DF-8199-6147-8C8F-A24007BD2141}" type="pres">
      <dgm:prSet presAssocID="{81C37E11-1634-499E-894E-9379C122440D}" presName="parentText" presStyleLbl="node1" presStyleIdx="1" presStyleCnt="9" custScaleX="49370" custScaleY="95961">
        <dgm:presLayoutVars>
          <dgm:chMax val="1"/>
          <dgm:bulletEnabled val="1"/>
        </dgm:presLayoutVars>
      </dgm:prSet>
      <dgm:spPr/>
    </dgm:pt>
    <dgm:pt modelId="{A073C674-C9D1-2F4F-87C3-4A2153511BAE}" type="pres">
      <dgm:prSet presAssocID="{81C37E11-1634-499E-894E-9379C122440D}" presName="descendantText" presStyleLbl="alignAccFollowNode1" presStyleIdx="1" presStyleCnt="9" custScaleX="168290">
        <dgm:presLayoutVars>
          <dgm:bulletEnabled val="1"/>
        </dgm:presLayoutVars>
      </dgm:prSet>
      <dgm:spPr/>
    </dgm:pt>
    <dgm:pt modelId="{1DDF7ED8-CD98-224F-875B-F2C9A401396C}" type="pres">
      <dgm:prSet presAssocID="{8E8B763C-BBD1-456A-BDAA-C7F071FF8F3B}" presName="sp" presStyleCnt="0"/>
      <dgm:spPr/>
    </dgm:pt>
    <dgm:pt modelId="{48024660-C685-2542-BF64-1ED129CDD221}" type="pres">
      <dgm:prSet presAssocID="{90A930A8-B600-4829-95C5-E4A713DD1B2F}" presName="linNode" presStyleCnt="0"/>
      <dgm:spPr/>
    </dgm:pt>
    <dgm:pt modelId="{8C6AEC8B-9885-0648-BC2B-F3A09E688E38}" type="pres">
      <dgm:prSet presAssocID="{90A930A8-B600-4829-95C5-E4A713DD1B2F}" presName="parentText" presStyleLbl="node1" presStyleIdx="2" presStyleCnt="9" custScaleX="96377">
        <dgm:presLayoutVars>
          <dgm:chMax val="1"/>
          <dgm:bulletEnabled val="1"/>
        </dgm:presLayoutVars>
      </dgm:prSet>
      <dgm:spPr/>
    </dgm:pt>
    <dgm:pt modelId="{9C17D1FC-22AB-0B4F-8DE9-9DBF0BE2F87B}" type="pres">
      <dgm:prSet presAssocID="{90A930A8-B600-4829-95C5-E4A713DD1B2F}" presName="descendantText" presStyleLbl="alignAccFollowNode1" presStyleIdx="2" presStyleCnt="9" custScaleX="472898">
        <dgm:presLayoutVars>
          <dgm:bulletEnabled val="1"/>
        </dgm:presLayoutVars>
      </dgm:prSet>
      <dgm:spPr/>
    </dgm:pt>
    <dgm:pt modelId="{04662B03-31F6-5C44-AF3C-845D654E58C0}" type="pres">
      <dgm:prSet presAssocID="{41133DEE-930A-4214-BB80-D0C5826330DC}" presName="sp" presStyleCnt="0"/>
      <dgm:spPr/>
    </dgm:pt>
    <dgm:pt modelId="{AED42AE4-3C85-C040-A5F8-CB4FF08D589C}" type="pres">
      <dgm:prSet presAssocID="{A037A8F6-EC20-48B8-9E98-F6525CA8B932}" presName="linNode" presStyleCnt="0"/>
      <dgm:spPr/>
    </dgm:pt>
    <dgm:pt modelId="{BA811B7C-8263-F74D-A2FF-92CE0DCE8955}" type="pres">
      <dgm:prSet presAssocID="{A037A8F6-EC20-48B8-9E98-F6525CA8B932}" presName="parentText" presStyleLbl="node1" presStyleIdx="3" presStyleCnt="9" custScaleX="47046">
        <dgm:presLayoutVars>
          <dgm:chMax val="1"/>
          <dgm:bulletEnabled val="1"/>
        </dgm:presLayoutVars>
      </dgm:prSet>
      <dgm:spPr/>
    </dgm:pt>
    <dgm:pt modelId="{BDA411F4-D260-4245-B5E7-7B6208CBF681}" type="pres">
      <dgm:prSet presAssocID="{A037A8F6-EC20-48B8-9E98-F6525CA8B932}" presName="descendantText" presStyleLbl="alignAccFollowNode1" presStyleIdx="3" presStyleCnt="9" custScaleX="212690">
        <dgm:presLayoutVars>
          <dgm:bulletEnabled val="1"/>
        </dgm:presLayoutVars>
      </dgm:prSet>
      <dgm:spPr/>
    </dgm:pt>
    <dgm:pt modelId="{97DE9685-51FA-B241-8429-8BA1FA267A72}" type="pres">
      <dgm:prSet presAssocID="{0D35C517-773E-41A4-82D0-D89AE654A009}" presName="sp" presStyleCnt="0"/>
      <dgm:spPr/>
    </dgm:pt>
    <dgm:pt modelId="{F7D1E1C0-E818-2040-8CD0-567E2D5B43FC}" type="pres">
      <dgm:prSet presAssocID="{D4C244EB-5470-49A8-8349-8A243AADDEC1}" presName="linNode" presStyleCnt="0"/>
      <dgm:spPr/>
    </dgm:pt>
    <dgm:pt modelId="{2E0237B1-F75F-0F4A-89DD-492F82EC55C8}" type="pres">
      <dgm:prSet presAssocID="{D4C244EB-5470-49A8-8349-8A243AADDEC1}" presName="parentText" presStyleLbl="node1" presStyleIdx="4" presStyleCnt="9" custScaleX="40054">
        <dgm:presLayoutVars>
          <dgm:chMax val="1"/>
          <dgm:bulletEnabled val="1"/>
        </dgm:presLayoutVars>
      </dgm:prSet>
      <dgm:spPr/>
    </dgm:pt>
    <dgm:pt modelId="{CE66B58E-DD44-6E4A-B147-90E40811D2B8}" type="pres">
      <dgm:prSet presAssocID="{D4C244EB-5470-49A8-8349-8A243AADDEC1}" presName="descendantText" presStyleLbl="alignAccFollowNode1" presStyleIdx="4" presStyleCnt="9" custScaleX="170685">
        <dgm:presLayoutVars>
          <dgm:bulletEnabled val="1"/>
        </dgm:presLayoutVars>
      </dgm:prSet>
      <dgm:spPr/>
    </dgm:pt>
    <dgm:pt modelId="{29D97C1B-B1BA-3D43-B332-86E4D24AD00B}" type="pres">
      <dgm:prSet presAssocID="{25B6B1A1-E9C9-4442-86E0-4EC81EF7FDEC}" presName="sp" presStyleCnt="0"/>
      <dgm:spPr/>
    </dgm:pt>
    <dgm:pt modelId="{08D136A4-A021-2C49-9FBB-EB61773700EE}" type="pres">
      <dgm:prSet presAssocID="{BA29045B-EBD8-462B-88AF-2FCB621ED5EC}" presName="linNode" presStyleCnt="0"/>
      <dgm:spPr/>
    </dgm:pt>
    <dgm:pt modelId="{D677F286-A81D-1347-8CC6-4CEA18CBF8B2}" type="pres">
      <dgm:prSet presAssocID="{BA29045B-EBD8-462B-88AF-2FCB621ED5EC}" presName="parentText" presStyleLbl="node1" presStyleIdx="5" presStyleCnt="9" custScaleX="55167">
        <dgm:presLayoutVars>
          <dgm:chMax val="1"/>
          <dgm:bulletEnabled val="1"/>
        </dgm:presLayoutVars>
      </dgm:prSet>
      <dgm:spPr/>
    </dgm:pt>
    <dgm:pt modelId="{45907B2F-BD95-D743-B2B7-1AF95BFD7A0A}" type="pres">
      <dgm:prSet presAssocID="{BA29045B-EBD8-462B-88AF-2FCB621ED5EC}" presName="descendantText" presStyleLbl="alignAccFollowNode1" presStyleIdx="5" presStyleCnt="9" custScaleX="135959">
        <dgm:presLayoutVars>
          <dgm:bulletEnabled val="1"/>
        </dgm:presLayoutVars>
      </dgm:prSet>
      <dgm:spPr/>
    </dgm:pt>
    <dgm:pt modelId="{4BCA7ED5-E0D4-7D46-AC9E-9ADDC81FD4B5}" type="pres">
      <dgm:prSet presAssocID="{0DB2D0D2-505D-4714-A5FE-9C761D40150E}" presName="sp" presStyleCnt="0"/>
      <dgm:spPr/>
    </dgm:pt>
    <dgm:pt modelId="{A08EF448-41B4-8D44-82D6-3A6843329AAB}" type="pres">
      <dgm:prSet presAssocID="{C4BFED16-9598-4575-97D3-95A77FCAB046}" presName="linNode" presStyleCnt="0"/>
      <dgm:spPr/>
    </dgm:pt>
    <dgm:pt modelId="{0E19956F-11E9-A840-AAC1-5E89AD8EBDDD}" type="pres">
      <dgm:prSet presAssocID="{C4BFED16-9598-4575-97D3-95A77FCAB046}" presName="parentText" presStyleLbl="node1" presStyleIdx="6" presStyleCnt="9" custScaleX="31791">
        <dgm:presLayoutVars>
          <dgm:chMax val="1"/>
          <dgm:bulletEnabled val="1"/>
        </dgm:presLayoutVars>
      </dgm:prSet>
      <dgm:spPr/>
    </dgm:pt>
    <dgm:pt modelId="{F4D3BA69-68F2-C149-BF04-5C20A874DBE2}" type="pres">
      <dgm:prSet presAssocID="{C4BFED16-9598-4575-97D3-95A77FCAB046}" presName="descendantText" presStyleLbl="alignAccFollowNode1" presStyleIdx="6" presStyleCnt="9" custScaleX="147064">
        <dgm:presLayoutVars>
          <dgm:bulletEnabled val="1"/>
        </dgm:presLayoutVars>
      </dgm:prSet>
      <dgm:spPr/>
    </dgm:pt>
    <dgm:pt modelId="{A4E5D00D-B753-D943-B60A-198727BEB334}" type="pres">
      <dgm:prSet presAssocID="{926D5187-6075-4831-97E1-C5459BA10EE4}" presName="sp" presStyleCnt="0"/>
      <dgm:spPr/>
    </dgm:pt>
    <dgm:pt modelId="{2BD8ABD0-2B8C-AB41-8914-3701F54521FF}" type="pres">
      <dgm:prSet presAssocID="{5EEF5881-388E-46EB-9918-7D96C98037FD}" presName="linNode" presStyleCnt="0"/>
      <dgm:spPr/>
    </dgm:pt>
    <dgm:pt modelId="{53C0D663-5ABC-7648-A4F6-7130B5F5DB6D}" type="pres">
      <dgm:prSet presAssocID="{5EEF5881-388E-46EB-9918-7D96C98037FD}" presName="parentText" presStyleLbl="node1" presStyleIdx="7" presStyleCnt="9" custScaleX="24163">
        <dgm:presLayoutVars>
          <dgm:chMax val="1"/>
          <dgm:bulletEnabled val="1"/>
        </dgm:presLayoutVars>
      </dgm:prSet>
      <dgm:spPr/>
    </dgm:pt>
    <dgm:pt modelId="{F81B6BE2-79BF-974A-AF2D-53741B649106}" type="pres">
      <dgm:prSet presAssocID="{5EEF5881-388E-46EB-9918-7D96C98037FD}" presName="descendantText" presStyleLbl="alignAccFollowNode1" presStyleIdx="7" presStyleCnt="9" custScaleX="164382">
        <dgm:presLayoutVars>
          <dgm:bulletEnabled val="1"/>
        </dgm:presLayoutVars>
      </dgm:prSet>
      <dgm:spPr/>
    </dgm:pt>
    <dgm:pt modelId="{FC29F61A-F256-7747-BD0D-A31BEA4C1B6A}" type="pres">
      <dgm:prSet presAssocID="{EB07F7D6-E30C-4FB4-A467-41CF54B41FFD}" presName="sp" presStyleCnt="0"/>
      <dgm:spPr/>
    </dgm:pt>
    <dgm:pt modelId="{BB660760-7BC3-764F-93E4-46F5B97DC3C4}" type="pres">
      <dgm:prSet presAssocID="{521F45E7-9BF2-4E5E-A986-AB8E17DED956}" presName="linNode" presStyleCnt="0"/>
      <dgm:spPr/>
    </dgm:pt>
    <dgm:pt modelId="{D392A176-1AFF-A244-965B-ABB948B7C581}" type="pres">
      <dgm:prSet presAssocID="{521F45E7-9BF2-4E5E-A986-AB8E17DED956}" presName="parentText" presStyleLbl="node1" presStyleIdx="8" presStyleCnt="9" custScaleX="30520">
        <dgm:presLayoutVars>
          <dgm:chMax val="1"/>
          <dgm:bulletEnabled val="1"/>
        </dgm:presLayoutVars>
      </dgm:prSet>
      <dgm:spPr/>
    </dgm:pt>
    <dgm:pt modelId="{3C0A7017-CD59-D04B-9615-D58D5CEC0036}" type="pres">
      <dgm:prSet presAssocID="{521F45E7-9BF2-4E5E-A986-AB8E17DED956}" presName="descendantText" presStyleLbl="alignAccFollowNode1" presStyleIdx="8" presStyleCnt="9" custScaleX="148120">
        <dgm:presLayoutVars>
          <dgm:bulletEnabled val="1"/>
        </dgm:presLayoutVars>
      </dgm:prSet>
      <dgm:spPr/>
    </dgm:pt>
  </dgm:ptLst>
  <dgm:cxnLst>
    <dgm:cxn modelId="{C48B2602-4E6C-6B4D-8C9A-0E5066AB437D}" type="presOf" srcId="{D4C244EB-5470-49A8-8349-8A243AADDEC1}" destId="{2E0237B1-F75F-0F4A-89DD-492F82EC55C8}" srcOrd="0" destOrd="0" presId="urn:microsoft.com/office/officeart/2005/8/layout/vList5"/>
    <dgm:cxn modelId="{A546B808-04D9-4C4F-926F-966452F6FAF1}" srcId="{BC805B51-F918-4615-B4EF-B430F28B1529}" destId="{BA29045B-EBD8-462B-88AF-2FCB621ED5EC}" srcOrd="5" destOrd="0" parTransId="{CC8D7A74-A6B6-4314-8B70-9954E2B7D54A}" sibTransId="{0DB2D0D2-505D-4714-A5FE-9C761D40150E}"/>
    <dgm:cxn modelId="{CC2C8812-3AA0-714C-8C23-3BFEF0C7FBBE}" type="presOf" srcId="{1F8D5A31-FA7A-44F5-8D00-E63EEB29A57E}" destId="{A073C674-C9D1-2F4F-87C3-4A2153511BAE}" srcOrd="0" destOrd="0" presId="urn:microsoft.com/office/officeart/2005/8/layout/vList5"/>
    <dgm:cxn modelId="{4F254421-A275-4AD4-B1A2-2050B8F7268E}" srcId="{5EEF5881-388E-46EB-9918-7D96C98037FD}" destId="{197D40B2-A207-4539-A278-D79658192E19}" srcOrd="0" destOrd="0" parTransId="{EB1F58B3-8D2B-4D5F-B8E0-C453FB366D3B}" sibTransId="{67E10284-B7CD-485D-9E56-9EEC7F2131E1}"/>
    <dgm:cxn modelId="{857B5F33-82F8-4AEB-9BAC-0591375EF210}" srcId="{BA29045B-EBD8-462B-88AF-2FCB621ED5EC}" destId="{7A490E11-39CA-429D-8343-295E02458DEF}" srcOrd="0" destOrd="0" parTransId="{A85C1EF4-1589-4709-B543-8E96373C9D05}" sibTransId="{C130A58A-496C-4ABF-8DF8-D376C4113AEA}"/>
    <dgm:cxn modelId="{DB615241-1FE0-4264-B0B3-62897C3C4217}" srcId="{BC805B51-F918-4615-B4EF-B430F28B1529}" destId="{7D5A2B24-6D7C-42BD-A9B1-34D24719500B}" srcOrd="0" destOrd="0" parTransId="{23B427AD-EB1D-43D3-B6FD-DA4B5AA1FD63}" sibTransId="{62CCDA38-6255-4275-A6B9-A0ED68682CC9}"/>
    <dgm:cxn modelId="{6A13A841-A64C-4088-9F54-E892E431F374}" srcId="{A037A8F6-EC20-48B8-9E98-F6525CA8B932}" destId="{9393465F-46D0-479E-BAF5-CF021D0CF312}" srcOrd="0" destOrd="0" parTransId="{D93A123A-DA16-46EC-825A-B381FE6EB058}" sibTransId="{CE3F7AE4-84A9-48C2-A912-D4C3DEFC9DC0}"/>
    <dgm:cxn modelId="{F43E614A-38FA-4748-AE77-79D9C3820A19}" srcId="{BC805B51-F918-4615-B4EF-B430F28B1529}" destId="{C4BFED16-9598-4575-97D3-95A77FCAB046}" srcOrd="6" destOrd="0" parTransId="{B7D88D08-E8F0-43BE-A88E-43DF54E46787}" sibTransId="{926D5187-6075-4831-97E1-C5459BA10EE4}"/>
    <dgm:cxn modelId="{E698D74B-5CA2-436E-8689-5228BC766D6B}" srcId="{90A930A8-B600-4829-95C5-E4A713DD1B2F}" destId="{AD0A594D-154B-463C-8623-0FD2F0FC5A69}" srcOrd="0" destOrd="0" parTransId="{54A17709-C227-462B-9447-8F6E1D833293}" sibTransId="{021937AF-1C8F-4573-907C-2089C0354481}"/>
    <dgm:cxn modelId="{0DE90C54-1CEF-9749-9CA9-733FBF339FB4}" type="presOf" srcId="{BC805B51-F918-4615-B4EF-B430F28B1529}" destId="{E38D3B89-2D4E-A04D-BFE4-BA16BD891235}" srcOrd="0" destOrd="0" presId="urn:microsoft.com/office/officeart/2005/8/layout/vList5"/>
    <dgm:cxn modelId="{DD75C454-7E9A-7B4A-A76D-1C1F7381F0AB}" type="presOf" srcId="{7D5A2B24-6D7C-42BD-A9B1-34D24719500B}" destId="{3377D1D7-5488-0A49-84AD-304B4ECD6573}" srcOrd="0" destOrd="0" presId="urn:microsoft.com/office/officeart/2005/8/layout/vList5"/>
    <dgm:cxn modelId="{EED24D56-AB7C-4B42-BFFC-7334FACEDDDB}" type="presOf" srcId="{90A930A8-B600-4829-95C5-E4A713DD1B2F}" destId="{8C6AEC8B-9885-0648-BC2B-F3A09E688E38}" srcOrd="0" destOrd="0" presId="urn:microsoft.com/office/officeart/2005/8/layout/vList5"/>
    <dgm:cxn modelId="{1131215C-26D9-EB4F-9283-5389D9618D45}" type="presOf" srcId="{5EEF5881-388E-46EB-9918-7D96C98037FD}" destId="{53C0D663-5ABC-7648-A4F6-7130B5F5DB6D}" srcOrd="0" destOrd="0" presId="urn:microsoft.com/office/officeart/2005/8/layout/vList5"/>
    <dgm:cxn modelId="{1E33E55E-8FA4-214A-8F37-145DC8266DDD}" type="presOf" srcId="{521F45E7-9BF2-4E5E-A986-AB8E17DED956}" destId="{D392A176-1AFF-A244-965B-ABB948B7C581}" srcOrd="0" destOrd="0" presId="urn:microsoft.com/office/officeart/2005/8/layout/vList5"/>
    <dgm:cxn modelId="{23848D64-FF5C-3442-9E03-1376F6A0D1E0}" type="presOf" srcId="{B61AB608-CE2E-4DE2-A3B3-297A93DDE600}" destId="{F4D3BA69-68F2-C149-BF04-5C20A874DBE2}" srcOrd="0" destOrd="0" presId="urn:microsoft.com/office/officeart/2005/8/layout/vList5"/>
    <dgm:cxn modelId="{6F4E8E68-C903-9E4E-8984-90281D0AAF07}" type="presOf" srcId="{C5F8E92F-2385-42C1-AF04-8A0705A1378C}" destId="{D5FB0E26-022D-4B44-A9A2-646593D4C207}" srcOrd="0" destOrd="0" presId="urn:microsoft.com/office/officeart/2005/8/layout/vList5"/>
    <dgm:cxn modelId="{E16B4175-936A-4D2F-A814-D110B6BCAB98}" srcId="{BC805B51-F918-4615-B4EF-B430F28B1529}" destId="{A037A8F6-EC20-48B8-9E98-F6525CA8B932}" srcOrd="3" destOrd="0" parTransId="{34220622-489F-4457-8E20-DA76B59212C3}" sibTransId="{0D35C517-773E-41A4-82D0-D89AE654A009}"/>
    <dgm:cxn modelId="{7E6FAD77-679B-D940-B7C3-79643F35FE2A}" type="presOf" srcId="{C4BFED16-9598-4575-97D3-95A77FCAB046}" destId="{0E19956F-11E9-A840-AAC1-5E89AD8EBDDD}" srcOrd="0" destOrd="0" presId="urn:microsoft.com/office/officeart/2005/8/layout/vList5"/>
    <dgm:cxn modelId="{D04F7279-C686-444F-BC2E-B8D82D14E2D2}" srcId="{BC805B51-F918-4615-B4EF-B430F28B1529}" destId="{90A930A8-B600-4829-95C5-E4A713DD1B2F}" srcOrd="2" destOrd="0" parTransId="{848A6625-1CB2-4A82-A631-BFD2B9C27545}" sibTransId="{41133DEE-930A-4214-BB80-D0C5826330DC}"/>
    <dgm:cxn modelId="{163F3980-CB20-447F-AEC4-D7E4F317D903}" srcId="{BC805B51-F918-4615-B4EF-B430F28B1529}" destId="{D4C244EB-5470-49A8-8349-8A243AADDEC1}" srcOrd="4" destOrd="0" parTransId="{0A45E1AE-65D5-4A3C-A075-43783D6EB299}" sibTransId="{25B6B1A1-E9C9-4442-86E0-4EC81EF7FDEC}"/>
    <dgm:cxn modelId="{0A958D84-600B-AC4B-BEA3-C2DF4C59C606}" type="presOf" srcId="{81C37E11-1634-499E-894E-9379C122440D}" destId="{211256DF-8199-6147-8C8F-A24007BD2141}" srcOrd="0" destOrd="0" presId="urn:microsoft.com/office/officeart/2005/8/layout/vList5"/>
    <dgm:cxn modelId="{CFDB2F8B-E507-7545-8186-F50DBD02CA92}" type="presOf" srcId="{AD0A594D-154B-463C-8623-0FD2F0FC5A69}" destId="{9C17D1FC-22AB-0B4F-8DE9-9DBF0BE2F87B}" srcOrd="0" destOrd="0" presId="urn:microsoft.com/office/officeart/2005/8/layout/vList5"/>
    <dgm:cxn modelId="{15623C8D-48D2-4361-B099-0F95B8E97A1F}" srcId="{C4BFED16-9598-4575-97D3-95A77FCAB046}" destId="{B61AB608-CE2E-4DE2-A3B3-297A93DDE600}" srcOrd="0" destOrd="0" parTransId="{817D8145-169A-42BA-B7D1-CE607E69EAC7}" sibTransId="{C7DB01FB-FDAC-49F6-A045-94A9BBECEAB1}"/>
    <dgm:cxn modelId="{2521B894-9DE0-A94E-A02D-ACDF1D903B17}" type="presOf" srcId="{488BC4B5-BFCA-4CD7-B80A-876B40E0CDCE}" destId="{CE66B58E-DD44-6E4A-B147-90E40811D2B8}" srcOrd="0" destOrd="0" presId="urn:microsoft.com/office/officeart/2005/8/layout/vList5"/>
    <dgm:cxn modelId="{0D103A98-1C8C-40BF-9AC6-C93D031C127C}" srcId="{81C37E11-1634-499E-894E-9379C122440D}" destId="{1F8D5A31-FA7A-44F5-8D00-E63EEB29A57E}" srcOrd="0" destOrd="0" parTransId="{BC941100-2F32-475B-BC33-178B9DD8AAE5}" sibTransId="{1FF6A80F-C3FB-4165-AC41-442434EA5BF2}"/>
    <dgm:cxn modelId="{7C406599-27E4-4304-AC7C-8FC43E19435F}" srcId="{521F45E7-9BF2-4E5E-A986-AB8E17DED956}" destId="{7B141728-9106-4628-8B98-8CB712D06FAF}" srcOrd="0" destOrd="0" parTransId="{B71F2B84-E26B-42E6-A590-40D46F6402E9}" sibTransId="{1DC22C62-4638-419B-9F33-137032FA687C}"/>
    <dgm:cxn modelId="{7DDFAAA1-6795-4D0E-B7AD-CB1C88D89601}" srcId="{BC805B51-F918-4615-B4EF-B430F28B1529}" destId="{521F45E7-9BF2-4E5E-A986-AB8E17DED956}" srcOrd="8" destOrd="0" parTransId="{0779E5D0-0A7E-4653-94F7-4CDC48AC0CC8}" sibTransId="{A2DA2ACB-65DE-4793-AD9D-BCBA67A090CE}"/>
    <dgm:cxn modelId="{BBCE76A6-CD4A-458C-8CF2-A26C5038DE52}" srcId="{D4C244EB-5470-49A8-8349-8A243AADDEC1}" destId="{488BC4B5-BFCA-4CD7-B80A-876B40E0CDCE}" srcOrd="0" destOrd="0" parTransId="{794E7808-B64F-46B1-881A-8F0181514748}" sibTransId="{A32079D9-B38D-43DB-87FE-54D48FD05F0D}"/>
    <dgm:cxn modelId="{DA8EE3A6-D5CF-4F7D-922E-F06E28CDB0F0}" srcId="{7D5A2B24-6D7C-42BD-A9B1-34D24719500B}" destId="{C5F8E92F-2385-42C1-AF04-8A0705A1378C}" srcOrd="0" destOrd="0" parTransId="{39BAC836-BD4F-4129-83F7-D7FCEDBAB223}" sibTransId="{95EA3911-BF23-4CD6-AA4C-E51ABBA5325B}"/>
    <dgm:cxn modelId="{763A31A8-2C7D-FD46-AD91-FA5CC626FAB1}" type="presOf" srcId="{7B141728-9106-4628-8B98-8CB712D06FAF}" destId="{3C0A7017-CD59-D04B-9615-D58D5CEC0036}" srcOrd="0" destOrd="0" presId="urn:microsoft.com/office/officeart/2005/8/layout/vList5"/>
    <dgm:cxn modelId="{FEA48CC1-14D5-4D4E-B46B-09E93AFB6A75}" srcId="{BC805B51-F918-4615-B4EF-B430F28B1529}" destId="{5EEF5881-388E-46EB-9918-7D96C98037FD}" srcOrd="7" destOrd="0" parTransId="{ABB22495-DC5C-48DB-8750-B9432239B8DE}" sibTransId="{EB07F7D6-E30C-4FB4-A467-41CF54B41FFD}"/>
    <dgm:cxn modelId="{0A95B7C2-7001-374E-B8AB-F0337B45F4E1}" type="presOf" srcId="{9393465F-46D0-479E-BAF5-CF021D0CF312}" destId="{BDA411F4-D260-4245-B5E7-7B6208CBF681}" srcOrd="0" destOrd="0" presId="urn:microsoft.com/office/officeart/2005/8/layout/vList5"/>
    <dgm:cxn modelId="{3B7043C7-94E7-A84F-9633-C21A94E48D50}" type="presOf" srcId="{7A490E11-39CA-429D-8343-295E02458DEF}" destId="{45907B2F-BD95-D743-B2B7-1AF95BFD7A0A}" srcOrd="0" destOrd="0" presId="urn:microsoft.com/office/officeart/2005/8/layout/vList5"/>
    <dgm:cxn modelId="{1F5D11DD-292D-465C-8CF4-7AA37CC35D23}" srcId="{BC805B51-F918-4615-B4EF-B430F28B1529}" destId="{81C37E11-1634-499E-894E-9379C122440D}" srcOrd="1" destOrd="0" parTransId="{2C406335-4111-43A7-B8A2-D34E6485288B}" sibTransId="{8E8B763C-BBD1-456A-BDAA-C7F071FF8F3B}"/>
    <dgm:cxn modelId="{66409BEE-F91D-DF49-B914-C9EF5D8E00D3}" type="presOf" srcId="{197D40B2-A207-4539-A278-D79658192E19}" destId="{F81B6BE2-79BF-974A-AF2D-53741B649106}" srcOrd="0" destOrd="0" presId="urn:microsoft.com/office/officeart/2005/8/layout/vList5"/>
    <dgm:cxn modelId="{67D920F3-B019-8E4E-9327-74EA023F4794}" type="presOf" srcId="{BA29045B-EBD8-462B-88AF-2FCB621ED5EC}" destId="{D677F286-A81D-1347-8CC6-4CEA18CBF8B2}" srcOrd="0" destOrd="0" presId="urn:microsoft.com/office/officeart/2005/8/layout/vList5"/>
    <dgm:cxn modelId="{166823F5-4CC7-E24A-9289-E8B13D9BC0FE}" type="presOf" srcId="{A037A8F6-EC20-48B8-9E98-F6525CA8B932}" destId="{BA811B7C-8263-F74D-A2FF-92CE0DCE8955}" srcOrd="0" destOrd="0" presId="urn:microsoft.com/office/officeart/2005/8/layout/vList5"/>
    <dgm:cxn modelId="{90A0E425-ED71-C145-A774-06D819C3B37E}" type="presParOf" srcId="{E38D3B89-2D4E-A04D-BFE4-BA16BD891235}" destId="{5FDA0BD6-45BB-264C-97F4-7D7563C9594D}" srcOrd="0" destOrd="0" presId="urn:microsoft.com/office/officeart/2005/8/layout/vList5"/>
    <dgm:cxn modelId="{6D8707B1-CA9F-ED40-964E-0D3A56272AAD}" type="presParOf" srcId="{5FDA0BD6-45BB-264C-97F4-7D7563C9594D}" destId="{3377D1D7-5488-0A49-84AD-304B4ECD6573}" srcOrd="0" destOrd="0" presId="urn:microsoft.com/office/officeart/2005/8/layout/vList5"/>
    <dgm:cxn modelId="{E0FB5A3B-1F2E-6F41-9990-DBA5E7235191}" type="presParOf" srcId="{5FDA0BD6-45BB-264C-97F4-7D7563C9594D}" destId="{D5FB0E26-022D-4B44-A9A2-646593D4C207}" srcOrd="1" destOrd="0" presId="urn:microsoft.com/office/officeart/2005/8/layout/vList5"/>
    <dgm:cxn modelId="{FC4D2402-605D-FE46-9E19-D021755C77DF}" type="presParOf" srcId="{E38D3B89-2D4E-A04D-BFE4-BA16BD891235}" destId="{4F5495B8-77C7-A44A-BFE6-1C1E9B9B47CB}" srcOrd="1" destOrd="0" presId="urn:microsoft.com/office/officeart/2005/8/layout/vList5"/>
    <dgm:cxn modelId="{C20F53D6-8816-2841-9DD9-82E7A7632831}" type="presParOf" srcId="{E38D3B89-2D4E-A04D-BFE4-BA16BD891235}" destId="{D81D72ED-12A8-3443-9ED2-451001BA2A4E}" srcOrd="2" destOrd="0" presId="urn:microsoft.com/office/officeart/2005/8/layout/vList5"/>
    <dgm:cxn modelId="{48BCAF8E-992B-C74F-9857-BE0E619EE8E4}" type="presParOf" srcId="{D81D72ED-12A8-3443-9ED2-451001BA2A4E}" destId="{211256DF-8199-6147-8C8F-A24007BD2141}" srcOrd="0" destOrd="0" presId="urn:microsoft.com/office/officeart/2005/8/layout/vList5"/>
    <dgm:cxn modelId="{D11DBC93-C9BE-8C42-82E7-B34346682CAD}" type="presParOf" srcId="{D81D72ED-12A8-3443-9ED2-451001BA2A4E}" destId="{A073C674-C9D1-2F4F-87C3-4A2153511BAE}" srcOrd="1" destOrd="0" presId="urn:microsoft.com/office/officeart/2005/8/layout/vList5"/>
    <dgm:cxn modelId="{A4D52E98-8DB2-504E-A9A8-1FA9E55440A1}" type="presParOf" srcId="{E38D3B89-2D4E-A04D-BFE4-BA16BD891235}" destId="{1DDF7ED8-CD98-224F-875B-F2C9A401396C}" srcOrd="3" destOrd="0" presId="urn:microsoft.com/office/officeart/2005/8/layout/vList5"/>
    <dgm:cxn modelId="{8AB63EF0-60B2-E34C-A137-391CD4DFCABE}" type="presParOf" srcId="{E38D3B89-2D4E-A04D-BFE4-BA16BD891235}" destId="{48024660-C685-2542-BF64-1ED129CDD221}" srcOrd="4" destOrd="0" presId="urn:microsoft.com/office/officeart/2005/8/layout/vList5"/>
    <dgm:cxn modelId="{E387D25D-D483-A24A-9ADC-71602671BE67}" type="presParOf" srcId="{48024660-C685-2542-BF64-1ED129CDD221}" destId="{8C6AEC8B-9885-0648-BC2B-F3A09E688E38}" srcOrd="0" destOrd="0" presId="urn:microsoft.com/office/officeart/2005/8/layout/vList5"/>
    <dgm:cxn modelId="{50755C09-04CC-0540-899B-6835000801B5}" type="presParOf" srcId="{48024660-C685-2542-BF64-1ED129CDD221}" destId="{9C17D1FC-22AB-0B4F-8DE9-9DBF0BE2F87B}" srcOrd="1" destOrd="0" presId="urn:microsoft.com/office/officeart/2005/8/layout/vList5"/>
    <dgm:cxn modelId="{430A22EC-B815-E84C-9769-5FD3FC59A777}" type="presParOf" srcId="{E38D3B89-2D4E-A04D-BFE4-BA16BD891235}" destId="{04662B03-31F6-5C44-AF3C-845D654E58C0}" srcOrd="5" destOrd="0" presId="urn:microsoft.com/office/officeart/2005/8/layout/vList5"/>
    <dgm:cxn modelId="{15FE4BF5-6B57-2B4B-980B-4E64E973C227}" type="presParOf" srcId="{E38D3B89-2D4E-A04D-BFE4-BA16BD891235}" destId="{AED42AE4-3C85-C040-A5F8-CB4FF08D589C}" srcOrd="6" destOrd="0" presId="urn:microsoft.com/office/officeart/2005/8/layout/vList5"/>
    <dgm:cxn modelId="{9764DB8D-F226-3D4B-9B78-720738427CAE}" type="presParOf" srcId="{AED42AE4-3C85-C040-A5F8-CB4FF08D589C}" destId="{BA811B7C-8263-F74D-A2FF-92CE0DCE8955}" srcOrd="0" destOrd="0" presId="urn:microsoft.com/office/officeart/2005/8/layout/vList5"/>
    <dgm:cxn modelId="{37065356-4243-0844-B3F9-1FD3EDB1BAA1}" type="presParOf" srcId="{AED42AE4-3C85-C040-A5F8-CB4FF08D589C}" destId="{BDA411F4-D260-4245-B5E7-7B6208CBF681}" srcOrd="1" destOrd="0" presId="urn:microsoft.com/office/officeart/2005/8/layout/vList5"/>
    <dgm:cxn modelId="{260EA53E-A22E-564D-BEC8-9F8BE5D1D669}" type="presParOf" srcId="{E38D3B89-2D4E-A04D-BFE4-BA16BD891235}" destId="{97DE9685-51FA-B241-8429-8BA1FA267A72}" srcOrd="7" destOrd="0" presId="urn:microsoft.com/office/officeart/2005/8/layout/vList5"/>
    <dgm:cxn modelId="{B02F177F-2147-0B4D-8E05-5F072197F523}" type="presParOf" srcId="{E38D3B89-2D4E-A04D-BFE4-BA16BD891235}" destId="{F7D1E1C0-E818-2040-8CD0-567E2D5B43FC}" srcOrd="8" destOrd="0" presId="urn:microsoft.com/office/officeart/2005/8/layout/vList5"/>
    <dgm:cxn modelId="{529BD66D-C83B-5E42-89C6-78F1A897D8B9}" type="presParOf" srcId="{F7D1E1C0-E818-2040-8CD0-567E2D5B43FC}" destId="{2E0237B1-F75F-0F4A-89DD-492F82EC55C8}" srcOrd="0" destOrd="0" presId="urn:microsoft.com/office/officeart/2005/8/layout/vList5"/>
    <dgm:cxn modelId="{0F9BEEF0-E4F9-BB46-A873-09AF1DD29DF8}" type="presParOf" srcId="{F7D1E1C0-E818-2040-8CD0-567E2D5B43FC}" destId="{CE66B58E-DD44-6E4A-B147-90E40811D2B8}" srcOrd="1" destOrd="0" presId="urn:microsoft.com/office/officeart/2005/8/layout/vList5"/>
    <dgm:cxn modelId="{606DF067-8A1C-6A49-BAA1-8F1692A8F30C}" type="presParOf" srcId="{E38D3B89-2D4E-A04D-BFE4-BA16BD891235}" destId="{29D97C1B-B1BA-3D43-B332-86E4D24AD00B}" srcOrd="9" destOrd="0" presId="urn:microsoft.com/office/officeart/2005/8/layout/vList5"/>
    <dgm:cxn modelId="{34AE4FC2-D0A1-5148-BF5F-E34DBCC4C26A}" type="presParOf" srcId="{E38D3B89-2D4E-A04D-BFE4-BA16BD891235}" destId="{08D136A4-A021-2C49-9FBB-EB61773700EE}" srcOrd="10" destOrd="0" presId="urn:microsoft.com/office/officeart/2005/8/layout/vList5"/>
    <dgm:cxn modelId="{021E93E4-CF57-0440-8D63-94307074114C}" type="presParOf" srcId="{08D136A4-A021-2C49-9FBB-EB61773700EE}" destId="{D677F286-A81D-1347-8CC6-4CEA18CBF8B2}" srcOrd="0" destOrd="0" presId="urn:microsoft.com/office/officeart/2005/8/layout/vList5"/>
    <dgm:cxn modelId="{30AB3589-3178-DE42-803E-3A51FA98D904}" type="presParOf" srcId="{08D136A4-A021-2C49-9FBB-EB61773700EE}" destId="{45907B2F-BD95-D743-B2B7-1AF95BFD7A0A}" srcOrd="1" destOrd="0" presId="urn:microsoft.com/office/officeart/2005/8/layout/vList5"/>
    <dgm:cxn modelId="{E1FAE651-8549-7146-87B0-62AA085C79B2}" type="presParOf" srcId="{E38D3B89-2D4E-A04D-BFE4-BA16BD891235}" destId="{4BCA7ED5-E0D4-7D46-AC9E-9ADDC81FD4B5}" srcOrd="11" destOrd="0" presId="urn:microsoft.com/office/officeart/2005/8/layout/vList5"/>
    <dgm:cxn modelId="{10FEDCC5-15F4-7842-8C3A-F8AC053233C4}" type="presParOf" srcId="{E38D3B89-2D4E-A04D-BFE4-BA16BD891235}" destId="{A08EF448-41B4-8D44-82D6-3A6843329AAB}" srcOrd="12" destOrd="0" presId="urn:microsoft.com/office/officeart/2005/8/layout/vList5"/>
    <dgm:cxn modelId="{A7FA8B7C-6990-4D44-A388-B768CB6664C5}" type="presParOf" srcId="{A08EF448-41B4-8D44-82D6-3A6843329AAB}" destId="{0E19956F-11E9-A840-AAC1-5E89AD8EBDDD}" srcOrd="0" destOrd="0" presId="urn:microsoft.com/office/officeart/2005/8/layout/vList5"/>
    <dgm:cxn modelId="{7947748A-12CB-0F44-9559-7A69EBB57788}" type="presParOf" srcId="{A08EF448-41B4-8D44-82D6-3A6843329AAB}" destId="{F4D3BA69-68F2-C149-BF04-5C20A874DBE2}" srcOrd="1" destOrd="0" presId="urn:microsoft.com/office/officeart/2005/8/layout/vList5"/>
    <dgm:cxn modelId="{E870B2ED-3510-BF4A-ABC5-7EF6A7647C26}" type="presParOf" srcId="{E38D3B89-2D4E-A04D-BFE4-BA16BD891235}" destId="{A4E5D00D-B753-D943-B60A-198727BEB334}" srcOrd="13" destOrd="0" presId="urn:microsoft.com/office/officeart/2005/8/layout/vList5"/>
    <dgm:cxn modelId="{66C8BEC4-C63F-7B46-9525-9FE8D7869263}" type="presParOf" srcId="{E38D3B89-2D4E-A04D-BFE4-BA16BD891235}" destId="{2BD8ABD0-2B8C-AB41-8914-3701F54521FF}" srcOrd="14" destOrd="0" presId="urn:microsoft.com/office/officeart/2005/8/layout/vList5"/>
    <dgm:cxn modelId="{D75FEC2E-A9D5-364B-981C-F2047524A28D}" type="presParOf" srcId="{2BD8ABD0-2B8C-AB41-8914-3701F54521FF}" destId="{53C0D663-5ABC-7648-A4F6-7130B5F5DB6D}" srcOrd="0" destOrd="0" presId="urn:microsoft.com/office/officeart/2005/8/layout/vList5"/>
    <dgm:cxn modelId="{E6DFD2EE-5002-5147-B9D5-29D688F450C2}" type="presParOf" srcId="{2BD8ABD0-2B8C-AB41-8914-3701F54521FF}" destId="{F81B6BE2-79BF-974A-AF2D-53741B649106}" srcOrd="1" destOrd="0" presId="urn:microsoft.com/office/officeart/2005/8/layout/vList5"/>
    <dgm:cxn modelId="{14486535-857F-C249-A361-0BECD4EA79F2}" type="presParOf" srcId="{E38D3B89-2D4E-A04D-BFE4-BA16BD891235}" destId="{FC29F61A-F256-7747-BD0D-A31BEA4C1B6A}" srcOrd="15" destOrd="0" presId="urn:microsoft.com/office/officeart/2005/8/layout/vList5"/>
    <dgm:cxn modelId="{316900F3-1A13-D74F-9AA8-94463DB38EB6}" type="presParOf" srcId="{E38D3B89-2D4E-A04D-BFE4-BA16BD891235}" destId="{BB660760-7BC3-764F-93E4-46F5B97DC3C4}" srcOrd="16" destOrd="0" presId="urn:microsoft.com/office/officeart/2005/8/layout/vList5"/>
    <dgm:cxn modelId="{AE75D416-A598-EA45-BF3A-5A36393E943A}" type="presParOf" srcId="{BB660760-7BC3-764F-93E4-46F5B97DC3C4}" destId="{D392A176-1AFF-A244-965B-ABB948B7C581}" srcOrd="0" destOrd="0" presId="urn:microsoft.com/office/officeart/2005/8/layout/vList5"/>
    <dgm:cxn modelId="{0EE83D9E-6743-BB4F-975F-833E742CA7C8}" type="presParOf" srcId="{BB660760-7BC3-764F-93E4-46F5B97DC3C4}" destId="{3C0A7017-CD59-D04B-9615-D58D5CEC003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A42ED-8269-4E4D-8436-392E23A992CC}">
      <dsp:nvSpPr>
        <dsp:cNvPr id="0" name=""/>
        <dsp:cNvSpPr/>
      </dsp:nvSpPr>
      <dsp:spPr>
        <a:xfrm>
          <a:off x="1212569" y="987878"/>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a:softEdge rad="0"/>
        </a:effectLst>
      </dsp:spPr>
      <dsp:style>
        <a:lnRef idx="2">
          <a:scrgbClr r="0" g="0" b="0"/>
        </a:lnRef>
        <a:fillRef idx="1">
          <a:scrgbClr r="0" g="0" b="0"/>
        </a:fillRef>
        <a:effectRef idx="0">
          <a:scrgbClr r="0" g="0" b="0"/>
        </a:effectRef>
        <a:fontRef idx="minor">
          <a:schemeClr val="lt1"/>
        </a:fontRef>
      </dsp:style>
    </dsp:sp>
    <dsp:sp modelId="{7A3C0FF1-5E74-4A8D-80D2-962DB8B13789}">
      <dsp:nvSpPr>
        <dsp:cNvPr id="0" name=""/>
        <dsp:cNvSpPr/>
      </dsp:nvSpPr>
      <dsp:spPr>
        <a:xfrm>
          <a:off x="417971"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Complex learning needs and strengths</a:t>
          </a:r>
        </a:p>
      </dsp:txBody>
      <dsp:txXfrm>
        <a:off x="417971" y="2644665"/>
        <a:ext cx="2889450" cy="720000"/>
      </dsp:txXfrm>
    </dsp:sp>
    <dsp:sp modelId="{626A6CB8-923B-4FDE-B272-15F9B3BBFFE6}">
      <dsp:nvSpPr>
        <dsp:cNvPr id="0" name=""/>
        <dsp:cNvSpPr/>
      </dsp:nvSpPr>
      <dsp:spPr>
        <a:xfrm>
          <a:off x="4607673" y="987878"/>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w="12700" cap="flat" cmpd="sng" algn="ctr">
          <a:noFill/>
          <a:prstDash val="solid"/>
          <a:miter lim="800000"/>
        </a:ln>
        <a:effectLst>
          <a:softEdge rad="150194"/>
        </a:effectLst>
      </dsp:spPr>
      <dsp:style>
        <a:lnRef idx="2">
          <a:scrgbClr r="0" g="0" b="0"/>
        </a:lnRef>
        <a:fillRef idx="1">
          <a:scrgbClr r="0" g="0" b="0"/>
        </a:fillRef>
        <a:effectRef idx="0">
          <a:scrgbClr r="0" g="0" b="0"/>
        </a:effectRef>
        <a:fontRef idx="minor">
          <a:schemeClr val="lt1"/>
        </a:fontRef>
      </dsp:style>
    </dsp:sp>
    <dsp:sp modelId="{3C603FC8-A3F6-4E6C-A5F5-4E2799782C30}">
      <dsp:nvSpPr>
        <dsp:cNvPr id="0" name=""/>
        <dsp:cNvSpPr/>
      </dsp:nvSpPr>
      <dsp:spPr>
        <a:xfrm>
          <a:off x="3813075"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dirty="0"/>
            <a:t>Comprehensive</a:t>
          </a:r>
        </a:p>
      </dsp:txBody>
      <dsp:txXfrm>
        <a:off x="3813075" y="2644665"/>
        <a:ext cx="2889450" cy="720000"/>
      </dsp:txXfrm>
    </dsp:sp>
    <dsp:sp modelId="{E585942D-2A72-47B1-8EEC-C2FC14AAC4D8}">
      <dsp:nvSpPr>
        <dsp:cNvPr id="0" name=""/>
        <dsp:cNvSpPr/>
      </dsp:nvSpPr>
      <dsp:spPr>
        <a:xfrm>
          <a:off x="8002777" y="987878"/>
          <a:ext cx="1300252" cy="130025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a:ln w="12700" cap="flat" cmpd="sng" algn="ctr">
          <a:noFill/>
          <a:prstDash val="solid"/>
          <a:miter lim="800000"/>
        </a:ln>
        <a:effectLst>
          <a:softEdge rad="112127"/>
        </a:effectLst>
      </dsp:spPr>
      <dsp:style>
        <a:lnRef idx="2">
          <a:scrgbClr r="0" g="0" b="0"/>
        </a:lnRef>
        <a:fillRef idx="1">
          <a:scrgbClr r="0" g="0" b="0"/>
        </a:fillRef>
        <a:effectRef idx="0">
          <a:scrgbClr r="0" g="0" b="0"/>
        </a:effectRef>
        <a:fontRef idx="minor">
          <a:schemeClr val="lt1"/>
        </a:fontRef>
      </dsp:style>
    </dsp:sp>
    <dsp:sp modelId="{3195F0AB-EF1E-4C75-91FD-B755C974B86E}">
      <dsp:nvSpPr>
        <dsp:cNvPr id="0" name=""/>
        <dsp:cNvSpPr/>
      </dsp:nvSpPr>
      <dsp:spPr>
        <a:xfrm>
          <a:off x="7208178"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Connection to services</a:t>
          </a:r>
        </a:p>
      </dsp:txBody>
      <dsp:txXfrm>
        <a:off x="7208178" y="2644665"/>
        <a:ext cx="28894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0A271-9ECC-F049-8E4E-918CCD5C4F17}">
      <dsp:nvSpPr>
        <dsp:cNvPr id="0" name=""/>
        <dsp:cNvSpPr/>
      </dsp:nvSpPr>
      <dsp:spPr>
        <a:xfrm>
          <a:off x="0" y="2946"/>
          <a:ext cx="6489509" cy="86591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i="1" kern="1200" dirty="0"/>
            <a:t>Initial call: Fit, screen, connect</a:t>
          </a:r>
          <a:endParaRPr lang="en-US" sz="2400" kern="1200" dirty="0"/>
        </a:p>
      </dsp:txBody>
      <dsp:txXfrm>
        <a:off x="42270" y="45216"/>
        <a:ext cx="6404969" cy="781373"/>
      </dsp:txXfrm>
    </dsp:sp>
    <dsp:sp modelId="{08B7569A-3C75-2140-892E-E60759337D30}">
      <dsp:nvSpPr>
        <dsp:cNvPr id="0" name=""/>
        <dsp:cNvSpPr/>
      </dsp:nvSpPr>
      <dsp:spPr>
        <a:xfrm>
          <a:off x="0" y="879097"/>
          <a:ext cx="6489509" cy="865913"/>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i="1" kern="1200" dirty="0"/>
            <a:t>Paperwork</a:t>
          </a:r>
          <a:r>
            <a:rPr lang="en-US" sz="2400" kern="1200" dirty="0"/>
            <a:t>: HIPPA, consent, release of information*, history form, etc.…</a:t>
          </a:r>
        </a:p>
      </dsp:txBody>
      <dsp:txXfrm>
        <a:off x="42270" y="921367"/>
        <a:ext cx="6404969" cy="781373"/>
      </dsp:txXfrm>
    </dsp:sp>
    <dsp:sp modelId="{3725CC01-85BA-9F4F-9C2F-0508BAC42EA4}">
      <dsp:nvSpPr>
        <dsp:cNvPr id="0" name=""/>
        <dsp:cNvSpPr/>
      </dsp:nvSpPr>
      <dsp:spPr>
        <a:xfrm>
          <a:off x="0" y="1763215"/>
          <a:ext cx="6489509" cy="865913"/>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i="1" kern="1200" dirty="0"/>
            <a:t>Intake meeting: </a:t>
          </a:r>
          <a:r>
            <a:rPr lang="en-US" sz="2400" i="0" kern="1200" dirty="0"/>
            <a:t>Detailed History </a:t>
          </a:r>
        </a:p>
      </dsp:txBody>
      <dsp:txXfrm>
        <a:off x="42270" y="1805485"/>
        <a:ext cx="6404969" cy="781373"/>
      </dsp:txXfrm>
    </dsp:sp>
    <dsp:sp modelId="{1758CEB5-BC14-984B-B83D-BEAF47F3FDCA}">
      <dsp:nvSpPr>
        <dsp:cNvPr id="0" name=""/>
        <dsp:cNvSpPr/>
      </dsp:nvSpPr>
      <dsp:spPr>
        <a:xfrm>
          <a:off x="0" y="2631399"/>
          <a:ext cx="6489509" cy="865913"/>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i="1" kern="1200" dirty="0"/>
            <a:t>In person testing</a:t>
          </a:r>
          <a:r>
            <a:rPr lang="en-US" sz="2400" kern="1200" dirty="0"/>
            <a:t>: IQ, neuropsychological measures, etc.</a:t>
          </a:r>
        </a:p>
      </dsp:txBody>
      <dsp:txXfrm>
        <a:off x="42270" y="2673669"/>
        <a:ext cx="6404969" cy="781373"/>
      </dsp:txXfrm>
    </dsp:sp>
    <dsp:sp modelId="{8FBACCCF-AAC1-2349-BC01-29DD14018BA0}">
      <dsp:nvSpPr>
        <dsp:cNvPr id="0" name=""/>
        <dsp:cNvSpPr/>
      </dsp:nvSpPr>
      <dsp:spPr>
        <a:xfrm>
          <a:off x="0" y="3507550"/>
          <a:ext cx="6489509" cy="865913"/>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Sometimes a </a:t>
          </a:r>
          <a:r>
            <a:rPr lang="en-US" sz="2200" i="1" kern="1200" dirty="0"/>
            <a:t>classroom observation </a:t>
          </a:r>
          <a:r>
            <a:rPr lang="en-US" sz="2200" kern="1200" dirty="0"/>
            <a:t>(extremely valuable): Structured/unstructured, social, transitions</a:t>
          </a:r>
        </a:p>
      </dsp:txBody>
      <dsp:txXfrm>
        <a:off x="42270" y="3549820"/>
        <a:ext cx="6404969" cy="781373"/>
      </dsp:txXfrm>
    </dsp:sp>
    <dsp:sp modelId="{750AC26F-9068-934E-B102-2104C5AFF2D9}">
      <dsp:nvSpPr>
        <dsp:cNvPr id="0" name=""/>
        <dsp:cNvSpPr/>
      </dsp:nvSpPr>
      <dsp:spPr>
        <a:xfrm>
          <a:off x="0" y="4383701"/>
          <a:ext cx="6489509" cy="86591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dirty="0"/>
            <a:t>Feedback meeting</a:t>
          </a:r>
          <a:r>
            <a:rPr lang="en-US" sz="2200" kern="1200" dirty="0"/>
            <a:t>(s): Results, diagnoses, recommendations, questions, conversation, &amp; connecting. </a:t>
          </a:r>
        </a:p>
      </dsp:txBody>
      <dsp:txXfrm>
        <a:off x="42270" y="4425971"/>
        <a:ext cx="6404969" cy="781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1F5A3-6790-4A40-A14A-65F833257E92}">
      <dsp:nvSpPr>
        <dsp:cNvPr id="0" name=""/>
        <dsp:cNvSpPr/>
      </dsp:nvSpPr>
      <dsp:spPr>
        <a:xfrm>
          <a:off x="0" y="2626263"/>
          <a:ext cx="10515600" cy="1723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Observations include:</a:t>
          </a:r>
        </a:p>
      </dsp:txBody>
      <dsp:txXfrm>
        <a:off x="0" y="2626263"/>
        <a:ext cx="10515600" cy="930480"/>
      </dsp:txXfrm>
    </dsp:sp>
    <dsp:sp modelId="{E6942ED5-FE45-DD43-B2FD-6B1742A22493}">
      <dsp:nvSpPr>
        <dsp:cNvPr id="0" name=""/>
        <dsp:cNvSpPr/>
      </dsp:nvSpPr>
      <dsp:spPr>
        <a:xfrm>
          <a:off x="5134"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Signs of anxiety/overwhelm?</a:t>
          </a:r>
        </a:p>
      </dsp:txBody>
      <dsp:txXfrm>
        <a:off x="5134" y="3522281"/>
        <a:ext cx="1750888" cy="792631"/>
      </dsp:txXfrm>
    </dsp:sp>
    <dsp:sp modelId="{AF614E28-69AE-8141-85BA-EEA6DD6671B1}">
      <dsp:nvSpPr>
        <dsp:cNvPr id="0" name=""/>
        <dsp:cNvSpPr/>
      </dsp:nvSpPr>
      <dsp:spPr>
        <a:xfrm>
          <a:off x="1756023"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Nature of social interaction with peers? Favorite/preferred activities?</a:t>
          </a:r>
        </a:p>
      </dsp:txBody>
      <dsp:txXfrm>
        <a:off x="1756023" y="3522281"/>
        <a:ext cx="1750888" cy="792631"/>
      </dsp:txXfrm>
    </dsp:sp>
    <dsp:sp modelId="{C46BF501-8679-3A4D-991F-94585F56D4A3}">
      <dsp:nvSpPr>
        <dsp:cNvPr id="0" name=""/>
        <dsp:cNvSpPr/>
      </dsp:nvSpPr>
      <dsp:spPr>
        <a:xfrm>
          <a:off x="3506911"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Where are they sitting?</a:t>
          </a:r>
        </a:p>
      </dsp:txBody>
      <dsp:txXfrm>
        <a:off x="3506911" y="3522281"/>
        <a:ext cx="1750888" cy="792631"/>
      </dsp:txXfrm>
    </dsp:sp>
    <dsp:sp modelId="{9EA4A833-205E-6548-9E03-05A5E94AB9EF}">
      <dsp:nvSpPr>
        <dsp:cNvPr id="0" name=""/>
        <dsp:cNvSpPr/>
      </dsp:nvSpPr>
      <dsp:spPr>
        <a:xfrm>
          <a:off x="5257800"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How distracting is the environment? (kids, sound, visual clutter)</a:t>
          </a:r>
        </a:p>
      </dsp:txBody>
      <dsp:txXfrm>
        <a:off x="5257800" y="3522281"/>
        <a:ext cx="1750888" cy="792631"/>
      </dsp:txXfrm>
    </dsp:sp>
    <dsp:sp modelId="{01012CD2-343E-7742-9D50-DACF6CEA1D86}">
      <dsp:nvSpPr>
        <dsp:cNvPr id="0" name=""/>
        <dsp:cNvSpPr/>
      </dsp:nvSpPr>
      <dsp:spPr>
        <a:xfrm>
          <a:off x="7008688"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Expectations of teachers</a:t>
          </a:r>
        </a:p>
      </dsp:txBody>
      <dsp:txXfrm>
        <a:off x="7008688" y="3522281"/>
        <a:ext cx="1750888" cy="792631"/>
      </dsp:txXfrm>
    </dsp:sp>
    <dsp:sp modelId="{C9425A42-21E1-B44B-AA9A-F30D7FE66441}">
      <dsp:nvSpPr>
        <dsp:cNvPr id="0" name=""/>
        <dsp:cNvSpPr/>
      </dsp:nvSpPr>
      <dsp:spPr>
        <a:xfrm>
          <a:off x="8759576" y="3522281"/>
          <a:ext cx="1750888" cy="7926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Support from  para-professionals</a:t>
          </a:r>
        </a:p>
      </dsp:txBody>
      <dsp:txXfrm>
        <a:off x="8759576" y="3522281"/>
        <a:ext cx="1750888" cy="792631"/>
      </dsp:txXfrm>
    </dsp:sp>
    <dsp:sp modelId="{7127AB88-ECB1-A64D-9057-462009F192C8}">
      <dsp:nvSpPr>
        <dsp:cNvPr id="0" name=""/>
        <dsp:cNvSpPr/>
      </dsp:nvSpPr>
      <dsp:spPr>
        <a:xfrm rot="10800000">
          <a:off x="0" y="1962"/>
          <a:ext cx="10515600" cy="265014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Structured, unstructured, social(recess, group work, lunch, etc.), transition, regular classroom, special education/small group</a:t>
          </a:r>
        </a:p>
      </dsp:txBody>
      <dsp:txXfrm rot="10800000">
        <a:off x="0" y="1962"/>
        <a:ext cx="10515600" cy="1721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B4B3B-7528-3245-A1C6-CC93F8DD53CD}">
      <dsp:nvSpPr>
        <dsp:cNvPr id="0" name=""/>
        <dsp:cNvSpPr/>
      </dsp:nvSpPr>
      <dsp:spPr>
        <a:xfrm>
          <a:off x="0" y="0"/>
          <a:ext cx="8742263" cy="92241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Prep: </a:t>
          </a:r>
          <a:r>
            <a:rPr lang="en-US" sz="1700" kern="1200" dirty="0"/>
            <a:t>Good night sleep, medication agreement, breakfast, snacks, lunch, water, sweater/sweatshirt, fidgets, special objects. Prepare child for what to expect (no shots, activities to learn about how they think)</a:t>
          </a:r>
        </a:p>
      </dsp:txBody>
      <dsp:txXfrm>
        <a:off x="27017" y="27017"/>
        <a:ext cx="7668958" cy="868383"/>
      </dsp:txXfrm>
    </dsp:sp>
    <dsp:sp modelId="{7D0B0A7C-A3A1-9149-B764-3691A7692D87}">
      <dsp:nvSpPr>
        <dsp:cNvPr id="0" name=""/>
        <dsp:cNvSpPr/>
      </dsp:nvSpPr>
      <dsp:spPr>
        <a:xfrm>
          <a:off x="732164" y="1090129"/>
          <a:ext cx="8742263" cy="92241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Let clinician know if your child has any specific needs or sensory sensitivities. </a:t>
          </a:r>
        </a:p>
      </dsp:txBody>
      <dsp:txXfrm>
        <a:off x="759181" y="1117146"/>
        <a:ext cx="7356493" cy="868383"/>
      </dsp:txXfrm>
    </dsp:sp>
    <dsp:sp modelId="{B63E411E-F995-5343-968C-1CDFD9780D11}">
      <dsp:nvSpPr>
        <dsp:cNvPr id="0" name=""/>
        <dsp:cNvSpPr/>
      </dsp:nvSpPr>
      <dsp:spPr>
        <a:xfrm>
          <a:off x="1453401" y="2180258"/>
          <a:ext cx="8742263" cy="92241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referral questions determine the testing battery. Discuss before hand to ensure accurate expectations. </a:t>
          </a:r>
        </a:p>
      </dsp:txBody>
      <dsp:txXfrm>
        <a:off x="1480418" y="2207275"/>
        <a:ext cx="7367421" cy="868383"/>
      </dsp:txXfrm>
    </dsp:sp>
    <dsp:sp modelId="{895456D3-4B8C-7F45-AFF5-1084745CD05E}">
      <dsp:nvSpPr>
        <dsp:cNvPr id="0" name=""/>
        <dsp:cNvSpPr/>
      </dsp:nvSpPr>
      <dsp:spPr>
        <a:xfrm>
          <a:off x="2185565" y="3270387"/>
          <a:ext cx="8742263" cy="92241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Parent usually waits in waiting room or drops off. May be included for certain types of tests. Break for lunch, or partial days. </a:t>
          </a:r>
        </a:p>
      </dsp:txBody>
      <dsp:txXfrm>
        <a:off x="2212582" y="3297404"/>
        <a:ext cx="7356493" cy="868383"/>
      </dsp:txXfrm>
    </dsp:sp>
    <dsp:sp modelId="{79CFA1EB-4584-7647-ACD2-10EB1F7AE2DA}">
      <dsp:nvSpPr>
        <dsp:cNvPr id="0" name=""/>
        <dsp:cNvSpPr/>
      </dsp:nvSpPr>
      <dsp:spPr>
        <a:xfrm>
          <a:off x="8142692" y="706487"/>
          <a:ext cx="599571" cy="59957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dirty="0"/>
        </a:p>
      </dsp:txBody>
      <dsp:txXfrm>
        <a:off x="8277595" y="706487"/>
        <a:ext cx="329765" cy="451177"/>
      </dsp:txXfrm>
    </dsp:sp>
    <dsp:sp modelId="{D73D27E1-0200-D740-869C-7BB7CBC63A55}">
      <dsp:nvSpPr>
        <dsp:cNvPr id="0" name=""/>
        <dsp:cNvSpPr/>
      </dsp:nvSpPr>
      <dsp:spPr>
        <a:xfrm>
          <a:off x="8874856" y="1796616"/>
          <a:ext cx="599571" cy="59957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dirty="0"/>
        </a:p>
      </dsp:txBody>
      <dsp:txXfrm>
        <a:off x="9009759" y="1796616"/>
        <a:ext cx="329765" cy="451177"/>
      </dsp:txXfrm>
    </dsp:sp>
    <dsp:sp modelId="{94DF8C25-DBB1-7C4E-9784-AC9856C93545}">
      <dsp:nvSpPr>
        <dsp:cNvPr id="0" name=""/>
        <dsp:cNvSpPr/>
      </dsp:nvSpPr>
      <dsp:spPr>
        <a:xfrm>
          <a:off x="9596093" y="2886746"/>
          <a:ext cx="599571" cy="59957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dirty="0"/>
        </a:p>
      </dsp:txBody>
      <dsp:txXfrm>
        <a:off x="9730996" y="2886746"/>
        <a:ext cx="329765" cy="451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DCDDE-4CE7-CF43-B5A6-310E5DE4EB0A}">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ADOS-2: </a:t>
          </a:r>
          <a:r>
            <a:rPr lang="en-US" sz="1600" kern="1200" dirty="0"/>
            <a:t>Autism Diagnostic Observation Schedule, Second Edition</a:t>
          </a:r>
        </a:p>
      </dsp:txBody>
      <dsp:txXfrm>
        <a:off x="0" y="39687"/>
        <a:ext cx="3286125" cy="1971675"/>
      </dsp:txXfrm>
    </dsp:sp>
    <dsp:sp modelId="{5BA2DA13-42F1-9D46-8296-CC6F25352448}">
      <dsp:nvSpPr>
        <dsp:cNvPr id="0" name=""/>
        <dsp:cNvSpPr/>
      </dsp:nvSpPr>
      <dsp:spPr>
        <a:xfrm>
          <a:off x="3614737" y="39687"/>
          <a:ext cx="3286125" cy="1971675"/>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Questionnaires </a:t>
          </a:r>
        </a:p>
        <a:p>
          <a:pPr marL="0" lvl="0" indent="0" algn="ctr" defTabSz="1244600">
            <a:lnSpc>
              <a:spcPct val="90000"/>
            </a:lnSpc>
            <a:spcBef>
              <a:spcPct val="0"/>
            </a:spcBef>
            <a:spcAft>
              <a:spcPct val="35000"/>
            </a:spcAft>
            <a:buNone/>
          </a:pPr>
          <a:r>
            <a:rPr lang="en-US" sz="2800" kern="1200" dirty="0"/>
            <a:t>&amp; structured interviews </a:t>
          </a:r>
        </a:p>
      </dsp:txBody>
      <dsp:txXfrm>
        <a:off x="3614737" y="39687"/>
        <a:ext cx="3286125" cy="1971675"/>
      </dsp:txXfrm>
    </dsp:sp>
    <dsp:sp modelId="{090E49E9-0412-EC45-BA99-6C7D288087FB}">
      <dsp:nvSpPr>
        <dsp:cNvPr id="0" name=""/>
        <dsp:cNvSpPr/>
      </dsp:nvSpPr>
      <dsp:spPr>
        <a:xfrm>
          <a:off x="7229475" y="39687"/>
          <a:ext cx="3286125" cy="1971675"/>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Observation at school</a:t>
          </a:r>
          <a:r>
            <a:rPr lang="en-US" sz="2300" kern="1200" dirty="0"/>
            <a:t> </a:t>
          </a:r>
          <a:endParaRPr lang="en-US" sz="1600" kern="1200" dirty="0"/>
        </a:p>
      </dsp:txBody>
      <dsp:txXfrm>
        <a:off x="7229475" y="39687"/>
        <a:ext cx="3286125" cy="1971675"/>
      </dsp:txXfrm>
    </dsp:sp>
    <dsp:sp modelId="{46DD08B1-69E1-6242-B9A9-937FA7018729}">
      <dsp:nvSpPr>
        <dsp:cNvPr id="0" name=""/>
        <dsp:cNvSpPr/>
      </dsp:nvSpPr>
      <dsp:spPr>
        <a:xfrm>
          <a:off x="1807368" y="2339975"/>
          <a:ext cx="3286125" cy="1971675"/>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History gathering</a:t>
          </a:r>
          <a:endParaRPr lang="en-US" sz="1600" kern="1200" dirty="0"/>
        </a:p>
      </dsp:txBody>
      <dsp:txXfrm>
        <a:off x="1807368" y="2339975"/>
        <a:ext cx="3286125" cy="1971675"/>
      </dsp:txXfrm>
    </dsp:sp>
    <dsp:sp modelId="{3DDD634C-F34A-FC4D-BAD6-BA2EA8BB6373}">
      <dsp:nvSpPr>
        <dsp:cNvPr id="0" name=""/>
        <dsp:cNvSpPr/>
      </dsp:nvSpPr>
      <dsp:spPr>
        <a:xfrm>
          <a:off x="5422106" y="2339975"/>
          <a:ext cx="3286125" cy="197167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Listen to teachers </a:t>
          </a:r>
          <a:r>
            <a:rPr lang="en-US" sz="1600" kern="1200" dirty="0"/>
            <a:t>(past and current if possible). </a:t>
          </a:r>
        </a:p>
      </dsp:txBody>
      <dsp:txXfrm>
        <a:off x="5422106"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34FE3-AA91-B54E-A929-F1EBAFEFC367}">
      <dsp:nvSpPr>
        <dsp:cNvPr id="0" name=""/>
        <dsp:cNvSpPr/>
      </dsp:nvSpPr>
      <dsp:spPr>
        <a:xfrm>
          <a:off x="0" y="3275482"/>
          <a:ext cx="5442857" cy="107508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C</a:t>
          </a:r>
          <a:r>
            <a:rPr lang="en-US" sz="1900" b="0" i="0" kern="1200" dirty="0"/>
            <a:t>haracteristics present from early childhood, even if these are not recognized until later in childhood.</a:t>
          </a:r>
          <a:endParaRPr lang="en-US" sz="1900" kern="1200" dirty="0"/>
        </a:p>
      </dsp:txBody>
      <dsp:txXfrm>
        <a:off x="0" y="3275482"/>
        <a:ext cx="5442857" cy="1075086"/>
      </dsp:txXfrm>
    </dsp:sp>
    <dsp:sp modelId="{AB866A9F-A0B1-5B41-ABA3-8A7D63C4854F}">
      <dsp:nvSpPr>
        <dsp:cNvPr id="0" name=""/>
        <dsp:cNvSpPr/>
      </dsp:nvSpPr>
      <dsp:spPr>
        <a:xfrm rot="10800000">
          <a:off x="0" y="1638125"/>
          <a:ext cx="5442857" cy="165348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i="0" kern="1200" dirty="0"/>
            <a:t>With difficulties and/or differences from what is typical in both areas</a:t>
          </a:r>
          <a:endParaRPr lang="en-US" sz="1900" kern="1200" dirty="0"/>
        </a:p>
      </dsp:txBody>
      <dsp:txXfrm rot="10800000">
        <a:off x="0" y="1638125"/>
        <a:ext cx="5442857" cy="1074383"/>
      </dsp:txXfrm>
    </dsp:sp>
    <dsp:sp modelId="{712FB9B3-1E65-AD4F-BBDA-2019E8035466}">
      <dsp:nvSpPr>
        <dsp:cNvPr id="0" name=""/>
        <dsp:cNvSpPr/>
      </dsp:nvSpPr>
      <dsp:spPr>
        <a:xfrm rot="10800000">
          <a:off x="0" y="769"/>
          <a:ext cx="5442857" cy="165348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ASD requires </a:t>
          </a:r>
          <a:r>
            <a:rPr lang="en-US" sz="1900" b="0" i="0" kern="1200" dirty="0"/>
            <a:t>weaknesses in 2 core areas </a:t>
          </a:r>
          <a:endParaRPr lang="en-US" sz="1900" kern="1200" dirty="0"/>
        </a:p>
      </dsp:txBody>
      <dsp:txXfrm rot="-10800000">
        <a:off x="0" y="769"/>
        <a:ext cx="5442857" cy="580372"/>
      </dsp:txXfrm>
    </dsp:sp>
    <dsp:sp modelId="{B79F0DEC-9511-EA4E-A52F-8BA124AC7029}">
      <dsp:nvSpPr>
        <dsp:cNvPr id="0" name=""/>
        <dsp:cNvSpPr/>
      </dsp:nvSpPr>
      <dsp:spPr>
        <a:xfrm>
          <a:off x="0" y="581141"/>
          <a:ext cx="2721428" cy="49439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b="0" i="0" kern="1200" dirty="0"/>
            <a:t>Social communication</a:t>
          </a:r>
          <a:endParaRPr lang="en-US" sz="1500" kern="1200" dirty="0"/>
        </a:p>
      </dsp:txBody>
      <dsp:txXfrm>
        <a:off x="0" y="581141"/>
        <a:ext cx="2721428" cy="494391"/>
      </dsp:txXfrm>
    </dsp:sp>
    <dsp:sp modelId="{3388B482-5165-0C40-A265-27F01C7A51FD}">
      <dsp:nvSpPr>
        <dsp:cNvPr id="0" name=""/>
        <dsp:cNvSpPr/>
      </dsp:nvSpPr>
      <dsp:spPr>
        <a:xfrm>
          <a:off x="2721428" y="581141"/>
          <a:ext cx="2721428" cy="49439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a:t>
          </a:r>
          <a:r>
            <a:rPr lang="en-US" sz="1500" b="0" i="0" kern="1200" dirty="0"/>
            <a:t>estricted, repetitive and/or sensory behaviors or interests.</a:t>
          </a:r>
          <a:endParaRPr lang="en-US" sz="1500" kern="1200" dirty="0"/>
        </a:p>
      </dsp:txBody>
      <dsp:txXfrm>
        <a:off x="2721428" y="581141"/>
        <a:ext cx="2721428" cy="4943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15243-73D0-BC4A-B11F-5C0FE3D027B8}">
      <dsp:nvSpPr>
        <dsp:cNvPr id="0" name=""/>
        <dsp:cNvSpPr/>
      </dsp:nvSpPr>
      <dsp:spPr>
        <a:xfrm>
          <a:off x="3286" y="118121"/>
          <a:ext cx="3203971" cy="662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Fine</a:t>
          </a:r>
        </a:p>
      </dsp:txBody>
      <dsp:txXfrm>
        <a:off x="3286" y="118121"/>
        <a:ext cx="3203971" cy="662400"/>
      </dsp:txXfrm>
    </dsp:sp>
    <dsp:sp modelId="{39C18781-14F7-D740-91AB-0D78B1C793F0}">
      <dsp:nvSpPr>
        <dsp:cNvPr id="0" name=""/>
        <dsp:cNvSpPr/>
      </dsp:nvSpPr>
      <dsp:spPr>
        <a:xfrm>
          <a:off x="3286" y="780521"/>
          <a:ext cx="3203971" cy="345269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Writing</a:t>
          </a:r>
        </a:p>
        <a:p>
          <a:pPr marL="228600" lvl="1" indent="-228600" algn="l" defTabSz="1022350">
            <a:lnSpc>
              <a:spcPct val="90000"/>
            </a:lnSpc>
            <a:spcBef>
              <a:spcPct val="0"/>
            </a:spcBef>
            <a:spcAft>
              <a:spcPct val="15000"/>
            </a:spcAft>
            <a:buChar char="•"/>
          </a:pPr>
          <a:r>
            <a:rPr lang="en-US" sz="2300" kern="1200" dirty="0"/>
            <a:t>Buttoning</a:t>
          </a:r>
        </a:p>
        <a:p>
          <a:pPr marL="228600" lvl="1" indent="-228600" algn="l" defTabSz="1022350">
            <a:lnSpc>
              <a:spcPct val="90000"/>
            </a:lnSpc>
            <a:spcBef>
              <a:spcPct val="0"/>
            </a:spcBef>
            <a:spcAft>
              <a:spcPct val="15000"/>
            </a:spcAft>
            <a:buChar char="•"/>
          </a:pPr>
          <a:r>
            <a:rPr lang="en-US" sz="2300" kern="1200" dirty="0"/>
            <a:t>Drawing</a:t>
          </a:r>
        </a:p>
        <a:p>
          <a:pPr marL="228600" lvl="1" indent="-228600" algn="l" defTabSz="1022350">
            <a:lnSpc>
              <a:spcPct val="90000"/>
            </a:lnSpc>
            <a:spcBef>
              <a:spcPct val="0"/>
            </a:spcBef>
            <a:spcAft>
              <a:spcPct val="15000"/>
            </a:spcAft>
            <a:buChar char="•"/>
          </a:pPr>
          <a:r>
            <a:rPr lang="en-US" sz="2300" kern="1200" dirty="0"/>
            <a:t>Zippering</a:t>
          </a:r>
        </a:p>
        <a:p>
          <a:pPr marL="228600" lvl="1" indent="-228600" algn="l" defTabSz="1022350">
            <a:lnSpc>
              <a:spcPct val="90000"/>
            </a:lnSpc>
            <a:spcBef>
              <a:spcPct val="0"/>
            </a:spcBef>
            <a:spcAft>
              <a:spcPct val="15000"/>
            </a:spcAft>
            <a:buChar char="•"/>
          </a:pPr>
          <a:r>
            <a:rPr lang="en-US" sz="2300" kern="1200" dirty="0"/>
            <a:t>Using a fork and knife</a:t>
          </a:r>
        </a:p>
        <a:p>
          <a:pPr marL="228600" lvl="1" indent="-228600" algn="l" defTabSz="1022350">
            <a:lnSpc>
              <a:spcPct val="90000"/>
            </a:lnSpc>
            <a:spcBef>
              <a:spcPct val="0"/>
            </a:spcBef>
            <a:spcAft>
              <a:spcPct val="15000"/>
            </a:spcAft>
            <a:buChar char="•"/>
          </a:pPr>
          <a:r>
            <a:rPr lang="en-US" sz="2300" kern="1200" dirty="0"/>
            <a:t>Difficulty feeding as an infant (oral motor-&gt;fine motor)</a:t>
          </a:r>
        </a:p>
      </dsp:txBody>
      <dsp:txXfrm>
        <a:off x="3286" y="780521"/>
        <a:ext cx="3203971" cy="3452695"/>
      </dsp:txXfrm>
    </dsp:sp>
    <dsp:sp modelId="{798F4602-55AC-B143-959C-796EBCDB9015}">
      <dsp:nvSpPr>
        <dsp:cNvPr id="0" name=""/>
        <dsp:cNvSpPr/>
      </dsp:nvSpPr>
      <dsp:spPr>
        <a:xfrm>
          <a:off x="3655814" y="118121"/>
          <a:ext cx="3203971" cy="662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Gross</a:t>
          </a:r>
        </a:p>
      </dsp:txBody>
      <dsp:txXfrm>
        <a:off x="3655814" y="118121"/>
        <a:ext cx="3203971" cy="662400"/>
      </dsp:txXfrm>
    </dsp:sp>
    <dsp:sp modelId="{959A4F0D-F915-3A4B-884F-918E31ACB67C}">
      <dsp:nvSpPr>
        <dsp:cNvPr id="0" name=""/>
        <dsp:cNvSpPr/>
      </dsp:nvSpPr>
      <dsp:spPr>
        <a:xfrm>
          <a:off x="3655814" y="780521"/>
          <a:ext cx="3203971" cy="345269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Running</a:t>
          </a:r>
        </a:p>
        <a:p>
          <a:pPr marL="228600" lvl="1" indent="-228600" algn="l" defTabSz="1022350">
            <a:lnSpc>
              <a:spcPct val="90000"/>
            </a:lnSpc>
            <a:spcBef>
              <a:spcPct val="0"/>
            </a:spcBef>
            <a:spcAft>
              <a:spcPct val="15000"/>
            </a:spcAft>
            <a:buChar char="•"/>
          </a:pPr>
          <a:r>
            <a:rPr lang="en-US" sz="2300" kern="1200" dirty="0"/>
            <a:t>Jumping </a:t>
          </a:r>
        </a:p>
        <a:p>
          <a:pPr marL="228600" lvl="1" indent="-228600" algn="l" defTabSz="1022350">
            <a:lnSpc>
              <a:spcPct val="90000"/>
            </a:lnSpc>
            <a:spcBef>
              <a:spcPct val="0"/>
            </a:spcBef>
            <a:spcAft>
              <a:spcPct val="15000"/>
            </a:spcAft>
            <a:buChar char="•"/>
          </a:pPr>
          <a:r>
            <a:rPr lang="en-US" sz="2300" kern="1200" dirty="0"/>
            <a:t>Riding a Bike</a:t>
          </a:r>
        </a:p>
        <a:p>
          <a:pPr marL="228600" lvl="1" indent="-228600" algn="l" defTabSz="1022350">
            <a:lnSpc>
              <a:spcPct val="90000"/>
            </a:lnSpc>
            <a:spcBef>
              <a:spcPct val="0"/>
            </a:spcBef>
            <a:spcAft>
              <a:spcPct val="15000"/>
            </a:spcAft>
            <a:buChar char="•"/>
          </a:pPr>
          <a:r>
            <a:rPr lang="en-US" sz="2300" kern="1200" dirty="0"/>
            <a:t>Throwing</a:t>
          </a:r>
        </a:p>
      </dsp:txBody>
      <dsp:txXfrm>
        <a:off x="3655814" y="780521"/>
        <a:ext cx="3203971" cy="3452695"/>
      </dsp:txXfrm>
    </dsp:sp>
    <dsp:sp modelId="{5FFC45FD-6498-4241-B189-EC47CCA6A96B}">
      <dsp:nvSpPr>
        <dsp:cNvPr id="0" name=""/>
        <dsp:cNvSpPr/>
      </dsp:nvSpPr>
      <dsp:spPr>
        <a:xfrm>
          <a:off x="7308342" y="118121"/>
          <a:ext cx="3203971" cy="662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Measures</a:t>
          </a:r>
        </a:p>
      </dsp:txBody>
      <dsp:txXfrm>
        <a:off x="7308342" y="118121"/>
        <a:ext cx="3203971" cy="662400"/>
      </dsp:txXfrm>
    </dsp:sp>
    <dsp:sp modelId="{F8E35FA3-99C1-6D47-8CD6-4A7BB09E89AD}">
      <dsp:nvSpPr>
        <dsp:cNvPr id="0" name=""/>
        <dsp:cNvSpPr/>
      </dsp:nvSpPr>
      <dsp:spPr>
        <a:xfrm>
          <a:off x="7308342" y="780521"/>
          <a:ext cx="3203971" cy="345269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VMI-5 (Visual Motor Integration, 5</a:t>
          </a:r>
          <a:r>
            <a:rPr lang="en-US" sz="2300" kern="1200" baseline="30000" dirty="0"/>
            <a:t>th</a:t>
          </a:r>
          <a:r>
            <a:rPr lang="en-US" sz="2300" kern="1200" dirty="0"/>
            <a:t> Edition</a:t>
          </a:r>
        </a:p>
        <a:p>
          <a:pPr marL="228600" lvl="1" indent="-228600" algn="l" defTabSz="1022350">
            <a:lnSpc>
              <a:spcPct val="90000"/>
            </a:lnSpc>
            <a:spcBef>
              <a:spcPct val="0"/>
            </a:spcBef>
            <a:spcAft>
              <a:spcPct val="15000"/>
            </a:spcAft>
            <a:buChar char="•"/>
          </a:pPr>
          <a:r>
            <a:rPr lang="en-US" sz="2300" kern="1200" dirty="0"/>
            <a:t>Handwriting sample from academic measures</a:t>
          </a:r>
        </a:p>
        <a:p>
          <a:pPr marL="228600" lvl="1" indent="-228600" algn="l" defTabSz="1022350">
            <a:lnSpc>
              <a:spcPct val="90000"/>
            </a:lnSpc>
            <a:spcBef>
              <a:spcPct val="0"/>
            </a:spcBef>
            <a:spcAft>
              <a:spcPct val="15000"/>
            </a:spcAft>
            <a:buChar char="•"/>
          </a:pPr>
          <a:r>
            <a:rPr lang="en-US" sz="2300" kern="1200" dirty="0"/>
            <a:t>Coding vs Symbol search on WISC-5</a:t>
          </a:r>
        </a:p>
        <a:p>
          <a:pPr marL="228600" lvl="1" indent="-228600" algn="l" defTabSz="1022350">
            <a:lnSpc>
              <a:spcPct val="90000"/>
            </a:lnSpc>
            <a:spcBef>
              <a:spcPct val="0"/>
            </a:spcBef>
            <a:spcAft>
              <a:spcPct val="15000"/>
            </a:spcAft>
            <a:buChar char="•"/>
          </a:pPr>
          <a:r>
            <a:rPr lang="en-US" sz="2300" kern="1200" dirty="0"/>
            <a:t>History of fine motor problems</a:t>
          </a:r>
        </a:p>
      </dsp:txBody>
      <dsp:txXfrm>
        <a:off x="7308342" y="780521"/>
        <a:ext cx="3203971" cy="34526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9B02C-E88C-9A45-A73D-EC3FA4155393}">
      <dsp:nvSpPr>
        <dsp:cNvPr id="0" name=""/>
        <dsp:cNvSpPr/>
      </dsp:nvSpPr>
      <dsp:spPr>
        <a:xfrm>
          <a:off x="4170554" y="642"/>
          <a:ext cx="2174490" cy="2174490"/>
        </a:xfrm>
        <a:prstGeom prst="downArrow">
          <a:avLst>
            <a:gd name="adj1" fmla="val 50000"/>
            <a:gd name="adj2" fmla="val 35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Formal measures: WJ, WIAT, CTOPP, GORT, KTEA</a:t>
          </a:r>
        </a:p>
      </dsp:txBody>
      <dsp:txXfrm>
        <a:off x="4714177" y="642"/>
        <a:ext cx="1087245" cy="1793954"/>
      </dsp:txXfrm>
    </dsp:sp>
    <dsp:sp modelId="{0C48CF3B-B262-D24E-B9DC-B2F410E37413}">
      <dsp:nvSpPr>
        <dsp:cNvPr id="0" name=""/>
        <dsp:cNvSpPr/>
      </dsp:nvSpPr>
      <dsp:spPr>
        <a:xfrm rot="7200000">
          <a:off x="5426615" y="2176204"/>
          <a:ext cx="2174490" cy="2174490"/>
        </a:xfrm>
        <a:prstGeom prst="downArrow">
          <a:avLst>
            <a:gd name="adj1" fmla="val 50000"/>
            <a:gd name="adj2" fmla="val 35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History of academic performance</a:t>
          </a:r>
        </a:p>
      </dsp:txBody>
      <dsp:txXfrm rot="-5400000">
        <a:off x="5781660" y="2814960"/>
        <a:ext cx="1793954" cy="1087245"/>
      </dsp:txXfrm>
    </dsp:sp>
    <dsp:sp modelId="{C816ADB5-10EA-7241-BC2E-7A689624C1F7}">
      <dsp:nvSpPr>
        <dsp:cNvPr id="0" name=""/>
        <dsp:cNvSpPr/>
      </dsp:nvSpPr>
      <dsp:spPr>
        <a:xfrm rot="14400000">
          <a:off x="2914493" y="2176204"/>
          <a:ext cx="2174490" cy="2174490"/>
        </a:xfrm>
        <a:prstGeom prst="downArrow">
          <a:avLst>
            <a:gd name="adj1" fmla="val 50000"/>
            <a:gd name="adj2" fmla="val 35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Discussion with teachers</a:t>
          </a:r>
        </a:p>
      </dsp:txBody>
      <dsp:txXfrm rot="5400000">
        <a:off x="2939984" y="2814960"/>
        <a:ext cx="1793954" cy="10872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C33C4-0CD1-AD44-B101-60AAEDD12A94}">
      <dsp:nvSpPr>
        <dsp:cNvPr id="0" name=""/>
        <dsp:cNvSpPr/>
      </dsp:nvSpPr>
      <dsp:spPr>
        <a:xfrm>
          <a:off x="2103120" y="2039"/>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488950">
            <a:lnSpc>
              <a:spcPct val="90000"/>
            </a:lnSpc>
            <a:spcBef>
              <a:spcPct val="0"/>
            </a:spcBef>
            <a:spcAft>
              <a:spcPct val="35000"/>
            </a:spcAft>
            <a:buNone/>
          </a:pPr>
          <a:r>
            <a:rPr lang="en-US" sz="1100" kern="1200" dirty="0"/>
            <a:t>Overall IQ not very informative; Lose variation. Verbal, visual spatial, fluid reasoning, working memory, processing speed. </a:t>
          </a:r>
        </a:p>
        <a:p>
          <a:pPr marL="0" lvl="0" indent="0" algn="l" defTabSz="488950">
            <a:lnSpc>
              <a:spcPct val="90000"/>
            </a:lnSpc>
            <a:spcBef>
              <a:spcPct val="0"/>
            </a:spcBef>
            <a:spcAft>
              <a:spcPct val="35000"/>
            </a:spcAft>
            <a:buNone/>
          </a:pPr>
          <a:r>
            <a:rPr lang="en-US" sz="1100" kern="1200" dirty="0"/>
            <a:t>Look for patterns in strengths and weaknesses across domains. Executive functioning, verbal skills, nonverbal skills/visual spatial, fine motor, memory (rare in children usually secondary), anxiety, mood… scores are standardized based on age and grade and sometimes gender*</a:t>
          </a:r>
        </a:p>
      </dsp:txBody>
      <dsp:txXfrm>
        <a:off x="2103120" y="2039"/>
        <a:ext cx="8412480" cy="590660"/>
      </dsp:txXfrm>
    </dsp:sp>
    <dsp:sp modelId="{95A07DC9-A69B-AB42-9293-4452624F52CE}">
      <dsp:nvSpPr>
        <dsp:cNvPr id="0" name=""/>
        <dsp:cNvSpPr/>
      </dsp:nvSpPr>
      <dsp:spPr>
        <a:xfrm>
          <a:off x="0" y="2039"/>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Results:</a:t>
          </a:r>
        </a:p>
      </dsp:txBody>
      <dsp:txXfrm>
        <a:off x="0" y="2039"/>
        <a:ext cx="2103120" cy="590660"/>
      </dsp:txXfrm>
    </dsp:sp>
    <dsp:sp modelId="{3C7D5911-DC95-764E-B57E-1AE428A388DC}">
      <dsp:nvSpPr>
        <dsp:cNvPr id="0" name=""/>
        <dsp:cNvSpPr/>
      </dsp:nvSpPr>
      <dsp:spPr>
        <a:xfrm>
          <a:off x="2103120" y="628139"/>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Supports at school, home, community</a:t>
          </a:r>
        </a:p>
      </dsp:txBody>
      <dsp:txXfrm>
        <a:off x="2103120" y="628139"/>
        <a:ext cx="8412480" cy="590660"/>
      </dsp:txXfrm>
    </dsp:sp>
    <dsp:sp modelId="{48C6F020-EA17-2546-AE10-49E59DE056FB}">
      <dsp:nvSpPr>
        <dsp:cNvPr id="0" name=""/>
        <dsp:cNvSpPr/>
      </dsp:nvSpPr>
      <dsp:spPr>
        <a:xfrm>
          <a:off x="0" y="628139"/>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Recommendations</a:t>
          </a:r>
        </a:p>
      </dsp:txBody>
      <dsp:txXfrm>
        <a:off x="0" y="628139"/>
        <a:ext cx="2103120" cy="590660"/>
      </dsp:txXfrm>
    </dsp:sp>
    <dsp:sp modelId="{36E14462-265B-5D44-8AA9-1FCBE59C12A3}">
      <dsp:nvSpPr>
        <dsp:cNvPr id="0" name=""/>
        <dsp:cNvSpPr/>
      </dsp:nvSpPr>
      <dsp:spPr>
        <a:xfrm>
          <a:off x="2103120" y="1254239"/>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Do these results fit with your impression of your child?</a:t>
          </a:r>
        </a:p>
        <a:p>
          <a:pPr marL="0" lvl="0" indent="0" algn="l" defTabSz="711200">
            <a:lnSpc>
              <a:spcPct val="90000"/>
            </a:lnSpc>
            <a:spcBef>
              <a:spcPct val="0"/>
            </a:spcBef>
            <a:spcAft>
              <a:spcPct val="35000"/>
            </a:spcAft>
            <a:buNone/>
          </a:pPr>
          <a:r>
            <a:rPr lang="en-US" sz="1600" kern="1200" dirty="0"/>
            <a:t>Surprises?</a:t>
          </a:r>
        </a:p>
      </dsp:txBody>
      <dsp:txXfrm>
        <a:off x="2103120" y="1254239"/>
        <a:ext cx="8412480" cy="590660"/>
      </dsp:txXfrm>
    </dsp:sp>
    <dsp:sp modelId="{00D73658-7178-194B-891C-B1DA5780DC35}">
      <dsp:nvSpPr>
        <dsp:cNvPr id="0" name=""/>
        <dsp:cNvSpPr/>
      </dsp:nvSpPr>
      <dsp:spPr>
        <a:xfrm>
          <a:off x="0" y="1254239"/>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Conversation</a:t>
          </a:r>
        </a:p>
      </dsp:txBody>
      <dsp:txXfrm>
        <a:off x="0" y="1254239"/>
        <a:ext cx="2103120" cy="590660"/>
      </dsp:txXfrm>
    </dsp:sp>
    <dsp:sp modelId="{5F015EE8-ABB7-4F44-B9B7-24890972CD04}">
      <dsp:nvSpPr>
        <dsp:cNvPr id="0" name=""/>
        <dsp:cNvSpPr/>
      </dsp:nvSpPr>
      <dsp:spPr>
        <a:xfrm>
          <a:off x="2103120" y="1880338"/>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Organizations for family, services for children, strategies for home/family. </a:t>
          </a:r>
        </a:p>
      </dsp:txBody>
      <dsp:txXfrm>
        <a:off x="2103120" y="1880338"/>
        <a:ext cx="8412480" cy="590660"/>
      </dsp:txXfrm>
    </dsp:sp>
    <dsp:sp modelId="{D0606239-6756-144A-A558-791B0912D8E4}">
      <dsp:nvSpPr>
        <dsp:cNvPr id="0" name=""/>
        <dsp:cNvSpPr/>
      </dsp:nvSpPr>
      <dsp:spPr>
        <a:xfrm>
          <a:off x="0" y="1880338"/>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Connecting to resources</a:t>
          </a:r>
        </a:p>
      </dsp:txBody>
      <dsp:txXfrm>
        <a:off x="0" y="1880338"/>
        <a:ext cx="2103120" cy="590660"/>
      </dsp:txXfrm>
    </dsp:sp>
    <dsp:sp modelId="{B7099F7D-E605-2642-99FD-0CE2F497A6E0}">
      <dsp:nvSpPr>
        <dsp:cNvPr id="0" name=""/>
        <dsp:cNvSpPr/>
      </dsp:nvSpPr>
      <dsp:spPr>
        <a:xfrm>
          <a:off x="2103120" y="2506438"/>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Can be misleading, can change over lifespan</a:t>
          </a:r>
        </a:p>
      </dsp:txBody>
      <dsp:txXfrm>
        <a:off x="2103120" y="2506438"/>
        <a:ext cx="8412480" cy="590660"/>
      </dsp:txXfrm>
    </dsp:sp>
    <dsp:sp modelId="{49B75F28-7433-734E-96C7-B51F701D5771}">
      <dsp:nvSpPr>
        <dsp:cNvPr id="0" name=""/>
        <dsp:cNvSpPr/>
      </dsp:nvSpPr>
      <dsp:spPr>
        <a:xfrm>
          <a:off x="0" y="2506438"/>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Use of term “high functioning”</a:t>
          </a:r>
        </a:p>
      </dsp:txBody>
      <dsp:txXfrm>
        <a:off x="0" y="2506438"/>
        <a:ext cx="2103120" cy="590660"/>
      </dsp:txXfrm>
    </dsp:sp>
    <dsp:sp modelId="{91CB5FC7-CAF0-D048-817F-C691985006B8}">
      <dsp:nvSpPr>
        <dsp:cNvPr id="0" name=""/>
        <dsp:cNvSpPr/>
      </dsp:nvSpPr>
      <dsp:spPr>
        <a:xfrm>
          <a:off x="2103120" y="3132538"/>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Discuss with clinician ahead of time so expectations are clear</a:t>
          </a:r>
        </a:p>
      </dsp:txBody>
      <dsp:txXfrm>
        <a:off x="2103120" y="3132538"/>
        <a:ext cx="8412480" cy="590660"/>
      </dsp:txXfrm>
    </dsp:sp>
    <dsp:sp modelId="{E072D561-4AA9-8944-8B97-B7C985C5A7BB}">
      <dsp:nvSpPr>
        <dsp:cNvPr id="0" name=""/>
        <dsp:cNvSpPr/>
      </dsp:nvSpPr>
      <dsp:spPr>
        <a:xfrm>
          <a:off x="0" y="3132538"/>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How long should you expect to wait for the report?</a:t>
          </a:r>
        </a:p>
      </dsp:txBody>
      <dsp:txXfrm>
        <a:off x="0" y="3132538"/>
        <a:ext cx="2103120" cy="590660"/>
      </dsp:txXfrm>
    </dsp:sp>
    <dsp:sp modelId="{261D3EDF-81F1-5C4C-968A-1394DAC92FB7}">
      <dsp:nvSpPr>
        <dsp:cNvPr id="0" name=""/>
        <dsp:cNvSpPr/>
      </dsp:nvSpPr>
      <dsp:spPr>
        <a:xfrm>
          <a:off x="2103120" y="3758638"/>
          <a:ext cx="8412480" cy="5906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150028" rIns="163225" bIns="150028" numCol="1" spcCol="1270" anchor="ctr" anchorCtr="0">
          <a:noAutofit/>
        </a:bodyPr>
        <a:lstStyle/>
        <a:p>
          <a:pPr marL="0" lvl="0" indent="0" algn="l" defTabSz="711200">
            <a:lnSpc>
              <a:spcPct val="90000"/>
            </a:lnSpc>
            <a:spcBef>
              <a:spcPct val="0"/>
            </a:spcBef>
            <a:spcAft>
              <a:spcPct val="35000"/>
            </a:spcAft>
            <a:buNone/>
          </a:pPr>
          <a:r>
            <a:rPr lang="en-US" sz="1600" kern="1200" dirty="0"/>
            <a:t>You should receive a soft (electronic copy) and a hard copy if requested. The clinician will keep the  records so you can always request. </a:t>
          </a:r>
        </a:p>
      </dsp:txBody>
      <dsp:txXfrm>
        <a:off x="2103120" y="3758638"/>
        <a:ext cx="8412480" cy="590660"/>
      </dsp:txXfrm>
    </dsp:sp>
    <dsp:sp modelId="{230D7D00-4C7D-6C40-8B00-D9E1465805DF}">
      <dsp:nvSpPr>
        <dsp:cNvPr id="0" name=""/>
        <dsp:cNvSpPr/>
      </dsp:nvSpPr>
      <dsp:spPr>
        <a:xfrm>
          <a:off x="0" y="3758638"/>
          <a:ext cx="2103120" cy="590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58344" rIns="111290" bIns="58344" numCol="1" spcCol="1270" anchor="ctr" anchorCtr="0">
          <a:noAutofit/>
        </a:bodyPr>
        <a:lstStyle/>
        <a:p>
          <a:pPr marL="0" lvl="0" indent="0" algn="ctr" defTabSz="622300">
            <a:lnSpc>
              <a:spcPct val="90000"/>
            </a:lnSpc>
            <a:spcBef>
              <a:spcPct val="0"/>
            </a:spcBef>
            <a:spcAft>
              <a:spcPct val="35000"/>
            </a:spcAft>
            <a:buNone/>
          </a:pPr>
          <a:r>
            <a:rPr lang="en-US" sz="1400" kern="1200" dirty="0"/>
            <a:t>Soft and hard copy. </a:t>
          </a:r>
        </a:p>
      </dsp:txBody>
      <dsp:txXfrm>
        <a:off x="0" y="3758638"/>
        <a:ext cx="2103120" cy="5906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7FBA3-A426-EE45-8E6C-982B3AE78B4A}">
      <dsp:nvSpPr>
        <dsp:cNvPr id="0" name=""/>
        <dsp:cNvSpPr/>
      </dsp:nvSpPr>
      <dsp:spPr>
        <a:xfrm>
          <a:off x="0" y="2417"/>
          <a:ext cx="2621599" cy="152080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Gender identity</a:t>
          </a:r>
        </a:p>
      </dsp:txBody>
      <dsp:txXfrm>
        <a:off x="74240" y="76657"/>
        <a:ext cx="2473119" cy="1372328"/>
      </dsp:txXfrm>
    </dsp:sp>
    <dsp:sp modelId="{903169F7-2C7F-2E45-87D1-4E001E4FD897}">
      <dsp:nvSpPr>
        <dsp:cNvPr id="0" name=""/>
        <dsp:cNvSpPr/>
      </dsp:nvSpPr>
      <dsp:spPr>
        <a:xfrm rot="5400000">
          <a:off x="4343586" y="29359"/>
          <a:ext cx="1216646" cy="4660621"/>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Male phenotype diagnostic criteria. </a:t>
          </a:r>
        </a:p>
        <a:p>
          <a:pPr marL="114300" lvl="1" indent="-114300" algn="l" defTabSz="533400">
            <a:lnSpc>
              <a:spcPct val="90000"/>
            </a:lnSpc>
            <a:spcBef>
              <a:spcPct val="0"/>
            </a:spcBef>
            <a:spcAft>
              <a:spcPct val="15000"/>
            </a:spcAft>
            <a:buChar char="•"/>
          </a:pPr>
          <a:r>
            <a:rPr lang="en-US" sz="1200" kern="1200" dirty="0"/>
            <a:t>There may be volumetric and morphological differences in the brains of females and males with ASD compared to neurotypical brains. </a:t>
          </a:r>
        </a:p>
        <a:p>
          <a:pPr marL="114300" lvl="1" indent="-114300" algn="l" defTabSz="533400">
            <a:lnSpc>
              <a:spcPct val="90000"/>
            </a:lnSpc>
            <a:spcBef>
              <a:spcPct val="0"/>
            </a:spcBef>
            <a:spcAft>
              <a:spcPct val="15000"/>
            </a:spcAft>
            <a:buChar char="•"/>
          </a:pPr>
          <a:r>
            <a:rPr lang="en-US" sz="1200" kern="1200" dirty="0"/>
            <a:t>EMB theory: People with  Autism </a:t>
          </a:r>
          <a:r>
            <a:rPr lang="en-US" sz="1200" b="0" i="0" kern="1200" dirty="0"/>
            <a:t>display an extreme of the typical male pattern of cognition and behavior</a:t>
          </a:r>
          <a:endParaRPr lang="en-US" sz="1200" kern="1200" dirty="0"/>
        </a:p>
      </dsp:txBody>
      <dsp:txXfrm rot="-5400000">
        <a:off x="2621599" y="1810738"/>
        <a:ext cx="4601229" cy="1097862"/>
      </dsp:txXfrm>
    </dsp:sp>
    <dsp:sp modelId="{0F0B7AB2-1CF4-3D44-8685-20D7E730CCC3}">
      <dsp:nvSpPr>
        <dsp:cNvPr id="0" name=""/>
        <dsp:cNvSpPr/>
      </dsp:nvSpPr>
      <dsp:spPr>
        <a:xfrm>
          <a:off x="0" y="1599266"/>
          <a:ext cx="2621599" cy="1520808"/>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Autism is more than 4 times as common in males than females. </a:t>
          </a:r>
        </a:p>
      </dsp:txBody>
      <dsp:txXfrm>
        <a:off x="74240" y="1673506"/>
        <a:ext cx="2473119" cy="1372328"/>
      </dsp:txXfrm>
    </dsp:sp>
    <dsp:sp modelId="{2F49C7E0-5CAD-8148-9A2D-687D566FB1C0}">
      <dsp:nvSpPr>
        <dsp:cNvPr id="0" name=""/>
        <dsp:cNvSpPr/>
      </dsp:nvSpPr>
      <dsp:spPr>
        <a:xfrm rot="5400000">
          <a:off x="4183202" y="1631951"/>
          <a:ext cx="1527743" cy="4656070"/>
        </a:xfrm>
        <a:prstGeom prst="round2Same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endParaRPr lang="en-US" sz="1100" kern="1200" dirty="0"/>
        </a:p>
        <a:p>
          <a:pPr marL="171450" lvl="1" indent="-171450" algn="l" defTabSz="711200">
            <a:lnSpc>
              <a:spcPct val="90000"/>
            </a:lnSpc>
            <a:spcBef>
              <a:spcPct val="0"/>
            </a:spcBef>
            <a:spcAft>
              <a:spcPct val="15000"/>
            </a:spcAft>
            <a:buChar char="•"/>
          </a:pPr>
          <a:r>
            <a:rPr lang="en-US" sz="1600" kern="1200" dirty="0"/>
            <a:t>Incidence of trans identity is higher in those diagnosed with Autism (around 5-7 % compared to under 1% in those individuals without Autism.)</a:t>
          </a:r>
        </a:p>
      </dsp:txBody>
      <dsp:txXfrm rot="-5400000">
        <a:off x="2619039" y="3270692"/>
        <a:ext cx="4581492" cy="1378587"/>
      </dsp:txXfrm>
    </dsp:sp>
    <dsp:sp modelId="{89E3656E-F899-CD4A-A610-DD7E0B4DD7D0}">
      <dsp:nvSpPr>
        <dsp:cNvPr id="0" name=""/>
        <dsp:cNvSpPr/>
      </dsp:nvSpPr>
      <dsp:spPr>
        <a:xfrm>
          <a:off x="0" y="3199582"/>
          <a:ext cx="2619039" cy="152080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Distinguishing between gender identity and biological sex/sex assigned at birth. </a:t>
          </a:r>
        </a:p>
      </dsp:txBody>
      <dsp:txXfrm>
        <a:off x="74240" y="3273822"/>
        <a:ext cx="2470559" cy="13723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B0E26-022D-4B44-A9A2-646593D4C207}">
      <dsp:nvSpPr>
        <dsp:cNvPr id="0" name=""/>
        <dsp:cNvSpPr/>
      </dsp:nvSpPr>
      <dsp:spPr>
        <a:xfrm rot="5400000">
          <a:off x="6023016" y="-3995787"/>
          <a:ext cx="459630" cy="85046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b="0" i="0" kern="1200" dirty="0"/>
            <a:t>Behavior therapy used to increase behaviors that are helpful and decrease behaviors that are harmful or affect learning. Increase desired behaviors with positive reinforcement.  </a:t>
          </a:r>
          <a:endParaRPr lang="en-US" sz="1100" kern="1200" dirty="0"/>
        </a:p>
      </dsp:txBody>
      <dsp:txXfrm rot="-5400000">
        <a:off x="2000524" y="49142"/>
        <a:ext cx="8482179" cy="414756"/>
      </dsp:txXfrm>
    </dsp:sp>
    <dsp:sp modelId="{3377D1D7-5488-0A49-84AD-304B4ECD6573}">
      <dsp:nvSpPr>
        <dsp:cNvPr id="0" name=""/>
        <dsp:cNvSpPr/>
      </dsp:nvSpPr>
      <dsp:spPr>
        <a:xfrm>
          <a:off x="54" y="2095"/>
          <a:ext cx="2000469" cy="508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Applied Behavior Analysis (ABA):</a:t>
          </a:r>
          <a:r>
            <a:rPr lang="en-US" sz="1200" b="0" i="0" kern="1200" dirty="0"/>
            <a:t> </a:t>
          </a:r>
          <a:endParaRPr lang="en-US" sz="1200" kern="1200" dirty="0"/>
        </a:p>
      </dsp:txBody>
      <dsp:txXfrm>
        <a:off x="24894" y="26935"/>
        <a:ext cx="1950789" cy="459170"/>
      </dsp:txXfrm>
    </dsp:sp>
    <dsp:sp modelId="{A073C674-C9D1-2F4F-87C3-4A2153511BAE}">
      <dsp:nvSpPr>
        <dsp:cNvPr id="0" name=""/>
        <dsp:cNvSpPr/>
      </dsp:nvSpPr>
      <dsp:spPr>
        <a:xfrm rot="5400000">
          <a:off x="5799534" y="-3733492"/>
          <a:ext cx="405010" cy="902531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B</a:t>
          </a:r>
          <a:r>
            <a:rPr lang="en-US" sz="1100" b="0" i="0" kern="1200" dirty="0"/>
            <a:t>ehavioral therapy for children with autism between the ages of 12-48 months. Parents and therapists use play and joint activities to boost language, social and cognitive skills.</a:t>
          </a:r>
          <a:endParaRPr lang="en-US" sz="1100" kern="1200" dirty="0"/>
        </a:p>
      </dsp:txBody>
      <dsp:txXfrm rot="-5400000">
        <a:off x="1489381" y="596432"/>
        <a:ext cx="9005547" cy="365468"/>
      </dsp:txXfrm>
    </dsp:sp>
    <dsp:sp modelId="{211256DF-8199-6147-8C8F-A24007BD2141}">
      <dsp:nvSpPr>
        <dsp:cNvPr id="0" name=""/>
        <dsp:cNvSpPr/>
      </dsp:nvSpPr>
      <dsp:spPr>
        <a:xfrm>
          <a:off x="54" y="536258"/>
          <a:ext cx="1489326" cy="485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Early Start Denver Model (ESDM):</a:t>
          </a:r>
        </a:p>
      </dsp:txBody>
      <dsp:txXfrm>
        <a:off x="23770" y="559974"/>
        <a:ext cx="1441894" cy="438383"/>
      </dsp:txXfrm>
    </dsp:sp>
    <dsp:sp modelId="{9C17D1FC-22AB-0B4F-8DE9-9DBF0BE2F87B}">
      <dsp:nvSpPr>
        <dsp:cNvPr id="0" name=""/>
        <dsp:cNvSpPr/>
      </dsp:nvSpPr>
      <dsp:spPr>
        <a:xfrm rot="5400000">
          <a:off x="5595300" y="-3415876"/>
          <a:ext cx="405010" cy="943279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b="0" i="0" kern="1200" dirty="0"/>
            <a:t>Relationship-based therapy for children with autism. Play based and child led. </a:t>
          </a:r>
          <a:endParaRPr lang="en-US" sz="1100" kern="1200" dirty="0"/>
        </a:p>
      </dsp:txBody>
      <dsp:txXfrm rot="-5400000">
        <a:off x="1081410" y="1117785"/>
        <a:ext cx="9413020" cy="365468"/>
      </dsp:txXfrm>
    </dsp:sp>
    <dsp:sp modelId="{8C6AEC8B-9885-0648-BC2B-F3A09E688E38}">
      <dsp:nvSpPr>
        <dsp:cNvPr id="0" name=""/>
        <dsp:cNvSpPr/>
      </dsp:nvSpPr>
      <dsp:spPr>
        <a:xfrm>
          <a:off x="54" y="1047387"/>
          <a:ext cx="1081356"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a:t>Floortime:</a:t>
          </a:r>
          <a:r>
            <a:rPr lang="en-US" sz="1200" b="0" i="0" kern="1200"/>
            <a:t> </a:t>
          </a:r>
          <a:endParaRPr lang="en-US" sz="1200" kern="1200"/>
        </a:p>
      </dsp:txBody>
      <dsp:txXfrm>
        <a:off x="24768" y="1072101"/>
        <a:ext cx="1031928" cy="456835"/>
      </dsp:txXfrm>
    </dsp:sp>
    <dsp:sp modelId="{BDA411F4-D260-4245-B5E7-7B6208CBF681}">
      <dsp:nvSpPr>
        <dsp:cNvPr id="0" name=""/>
        <dsp:cNvSpPr/>
      </dsp:nvSpPr>
      <dsp:spPr>
        <a:xfrm rot="5400000">
          <a:off x="5636914" y="-2843718"/>
          <a:ext cx="405010" cy="935162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I</a:t>
          </a:r>
          <a:r>
            <a:rPr lang="en-US" sz="1100" b="0" i="0" kern="1200" dirty="0"/>
            <a:t>mprove everyday skills to increase independence and participation in the world. Can include play skills, learning strategies, and self-care. Can also include management of sensory issues. </a:t>
          </a:r>
          <a:endParaRPr lang="en-US" sz="1100" kern="1200" dirty="0"/>
        </a:p>
      </dsp:txBody>
      <dsp:txXfrm rot="-5400000">
        <a:off x="1163606" y="1649361"/>
        <a:ext cx="9331857" cy="365468"/>
      </dsp:txXfrm>
    </dsp:sp>
    <dsp:sp modelId="{BA811B7C-8263-F74D-A2FF-92CE0DCE8955}">
      <dsp:nvSpPr>
        <dsp:cNvPr id="0" name=""/>
        <dsp:cNvSpPr/>
      </dsp:nvSpPr>
      <dsp:spPr>
        <a:xfrm>
          <a:off x="54" y="1578963"/>
          <a:ext cx="1163551"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Occupational Therapy (OT):</a:t>
          </a:r>
        </a:p>
      </dsp:txBody>
      <dsp:txXfrm>
        <a:off x="24768" y="1603677"/>
        <a:ext cx="1114123" cy="456835"/>
      </dsp:txXfrm>
    </dsp:sp>
    <dsp:sp modelId="{CE66B58E-DD44-6E4A-B147-90E40811D2B8}">
      <dsp:nvSpPr>
        <dsp:cNvPr id="0" name=""/>
        <dsp:cNvSpPr/>
      </dsp:nvSpPr>
      <dsp:spPr>
        <a:xfrm rot="5400000">
          <a:off x="5667799" y="-2280515"/>
          <a:ext cx="405010" cy="928837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B</a:t>
          </a:r>
          <a:r>
            <a:rPr lang="en-US" sz="1100" b="0" i="0" kern="1200" dirty="0"/>
            <a:t>ehavioral treatment for autism. This therapy is play-based and initiated by the child. </a:t>
          </a:r>
          <a:r>
            <a:rPr lang="en-US" sz="1100" kern="1200" dirty="0"/>
            <a:t>B</a:t>
          </a:r>
          <a:r>
            <a:rPr lang="en-US" sz="1100" b="0" i="0" kern="1200" dirty="0"/>
            <a:t>ased on the principles of Applied Behavior Analysis (ABA). Emphasizes natural reinforcement. </a:t>
          </a:r>
          <a:endParaRPr lang="en-US" sz="1100" kern="1200" dirty="0"/>
        </a:p>
      </dsp:txBody>
      <dsp:txXfrm rot="-5400000">
        <a:off x="1226117" y="2180938"/>
        <a:ext cx="9268604" cy="365468"/>
      </dsp:txXfrm>
    </dsp:sp>
    <dsp:sp modelId="{2E0237B1-F75F-0F4A-89DD-492F82EC55C8}">
      <dsp:nvSpPr>
        <dsp:cNvPr id="0" name=""/>
        <dsp:cNvSpPr/>
      </dsp:nvSpPr>
      <dsp:spPr>
        <a:xfrm>
          <a:off x="54" y="2110540"/>
          <a:ext cx="1226063"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Pivotal Response Treatment (PRT):</a:t>
          </a:r>
        </a:p>
      </dsp:txBody>
      <dsp:txXfrm>
        <a:off x="24768" y="2135254"/>
        <a:ext cx="1176635" cy="456835"/>
      </dsp:txXfrm>
    </dsp:sp>
    <dsp:sp modelId="{45907B2F-BD95-D743-B2B7-1AF95BFD7A0A}">
      <dsp:nvSpPr>
        <dsp:cNvPr id="0" name=""/>
        <dsp:cNvSpPr/>
      </dsp:nvSpPr>
      <dsp:spPr>
        <a:xfrm rot="5400000">
          <a:off x="6031491" y="-1384887"/>
          <a:ext cx="405010" cy="856027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F</a:t>
          </a:r>
          <a:r>
            <a:rPr lang="en-US" sz="1100" b="0" i="0" kern="1200" dirty="0"/>
            <a:t>amily-based, behavioral treatment addressing the core symptoms of autism. </a:t>
          </a:r>
          <a:r>
            <a:rPr lang="en-US" sz="1100" kern="1200" dirty="0"/>
            <a:t>B</a:t>
          </a:r>
          <a:r>
            <a:rPr lang="en-US" sz="1100" b="0" i="0" kern="1200" dirty="0"/>
            <a:t>uilds social and emotional skills. Parents are trained as the primary therapist in most RDI programs. </a:t>
          </a:r>
          <a:r>
            <a:rPr lang="en-US" sz="1100" kern="1200" dirty="0"/>
            <a:t>F</a:t>
          </a:r>
          <a:r>
            <a:rPr lang="en-US" sz="1100" b="0" i="0" kern="1200" dirty="0"/>
            <a:t>orms personal relationships by strengthening the building blocks of social connections.</a:t>
          </a:r>
          <a:endParaRPr lang="en-US" sz="1100" kern="1200" dirty="0"/>
        </a:p>
      </dsp:txBody>
      <dsp:txXfrm rot="-5400000">
        <a:off x="1953861" y="2712514"/>
        <a:ext cx="8540500" cy="365468"/>
      </dsp:txXfrm>
    </dsp:sp>
    <dsp:sp modelId="{D677F286-A81D-1347-8CC6-4CEA18CBF8B2}">
      <dsp:nvSpPr>
        <dsp:cNvPr id="0" name=""/>
        <dsp:cNvSpPr/>
      </dsp:nvSpPr>
      <dsp:spPr>
        <a:xfrm>
          <a:off x="54" y="2642116"/>
          <a:ext cx="1953806"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Relationship Development Intervention (RDI)</a:t>
          </a:r>
        </a:p>
      </dsp:txBody>
      <dsp:txXfrm>
        <a:off x="24768" y="2666830"/>
        <a:ext cx="1904378" cy="456835"/>
      </dsp:txXfrm>
    </dsp:sp>
    <dsp:sp modelId="{F4D3BA69-68F2-C149-BF04-5C20A874DBE2}">
      <dsp:nvSpPr>
        <dsp:cNvPr id="0" name=""/>
        <dsp:cNvSpPr/>
      </dsp:nvSpPr>
      <dsp:spPr>
        <a:xfrm rot="5400000">
          <a:off x="5625294" y="-1260900"/>
          <a:ext cx="405010" cy="937545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Increasing language, articulation, social communication (facial expressions/gestures/nonverbal),Alternative  Augmentative Communication, Feeding</a:t>
          </a:r>
        </a:p>
      </dsp:txBody>
      <dsp:txXfrm rot="-5400000">
        <a:off x="1140074" y="3244091"/>
        <a:ext cx="9355680" cy="365468"/>
      </dsp:txXfrm>
    </dsp:sp>
    <dsp:sp modelId="{0E19956F-11E9-A840-AAC1-5E89AD8EBDDD}">
      <dsp:nvSpPr>
        <dsp:cNvPr id="0" name=""/>
        <dsp:cNvSpPr/>
      </dsp:nvSpPr>
      <dsp:spPr>
        <a:xfrm>
          <a:off x="54" y="3173693"/>
          <a:ext cx="1140020"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a:t>Speech Therapy</a:t>
          </a:r>
        </a:p>
      </dsp:txBody>
      <dsp:txXfrm>
        <a:off x="24768" y="3198407"/>
        <a:ext cx="1090592" cy="456835"/>
      </dsp:txXfrm>
    </dsp:sp>
    <dsp:sp modelId="{F81B6BE2-79BF-974A-AF2D-53741B649106}">
      <dsp:nvSpPr>
        <dsp:cNvPr id="0" name=""/>
        <dsp:cNvSpPr/>
      </dsp:nvSpPr>
      <dsp:spPr>
        <a:xfrm rot="5400000">
          <a:off x="5456823" y="-897814"/>
          <a:ext cx="405010" cy="971243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School based for teachers to most effectively teach children with ASD. </a:t>
          </a:r>
        </a:p>
      </dsp:txBody>
      <dsp:txXfrm rot="-5400000">
        <a:off x="803113" y="3775667"/>
        <a:ext cx="9692661" cy="365468"/>
      </dsp:txXfrm>
    </dsp:sp>
    <dsp:sp modelId="{53C0D663-5ABC-7648-A4F6-7130B5F5DB6D}">
      <dsp:nvSpPr>
        <dsp:cNvPr id="0" name=""/>
        <dsp:cNvSpPr/>
      </dsp:nvSpPr>
      <dsp:spPr>
        <a:xfrm>
          <a:off x="54" y="3705269"/>
          <a:ext cx="803058"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a:t>TEACCH</a:t>
          </a:r>
        </a:p>
      </dsp:txBody>
      <dsp:txXfrm>
        <a:off x="24768" y="3729983"/>
        <a:ext cx="753630" cy="456835"/>
      </dsp:txXfrm>
    </dsp:sp>
    <dsp:sp modelId="{3C0A7017-CD59-D04B-9615-D58D5CEC0036}">
      <dsp:nvSpPr>
        <dsp:cNvPr id="0" name=""/>
        <dsp:cNvSpPr/>
      </dsp:nvSpPr>
      <dsp:spPr>
        <a:xfrm rot="5400000">
          <a:off x="5601386" y="-221673"/>
          <a:ext cx="405010" cy="94233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Principals of ABA specifically for language. Combined with ABA</a:t>
          </a:r>
        </a:p>
      </dsp:txBody>
      <dsp:txXfrm rot="-5400000">
        <a:off x="1092241" y="4307243"/>
        <a:ext cx="9403531" cy="365468"/>
      </dsp:txXfrm>
    </dsp:sp>
    <dsp:sp modelId="{D392A176-1AFF-A244-965B-ABB948B7C581}">
      <dsp:nvSpPr>
        <dsp:cNvPr id="0" name=""/>
        <dsp:cNvSpPr/>
      </dsp:nvSpPr>
      <dsp:spPr>
        <a:xfrm>
          <a:off x="54" y="4236846"/>
          <a:ext cx="1092185" cy="506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a:t>Verbal Behavior: </a:t>
          </a:r>
        </a:p>
      </dsp:txBody>
      <dsp:txXfrm>
        <a:off x="24768" y="4261560"/>
        <a:ext cx="1042757" cy="45683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08011-ED6F-E743-9E5C-C2492B565679}" type="datetimeFigureOut">
              <a:rPr lang="en-US" smtClean="0"/>
              <a:t>3/11/23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ED721-EAF4-A645-A766-A8140D8BE388}" type="slidenum">
              <a:rPr lang="en-US" smtClean="0"/>
              <a:t>‹#›</a:t>
            </a:fld>
            <a:endParaRPr lang="en-US" dirty="0"/>
          </a:p>
        </p:txBody>
      </p:sp>
    </p:spTree>
    <p:extLst>
      <p:ext uri="{BB962C8B-B14F-4D97-AF65-F5344CB8AC3E}">
        <p14:creationId xmlns:p14="http://schemas.microsoft.com/office/powerpoint/2010/main" val="2983167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pectrumnews.org/news/cognition-and-behavior-asperger-brains-similar-across-sexe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spectrumnews.org/news/profiles/simon-baron-cohen-theorizing-on-the-mind-in-autism/" TargetMode="External"/><Relationship Id="rId4" Type="http://schemas.openxmlformats.org/officeDocument/2006/relationships/hyperlink" Target="https://www.spectrumnews.org/news/extreme-male-brain-explained/#ref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hildmind.org/article/autism-and-stimmi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autismspeaks.org/relationship-development-intervention-rdi-0" TargetMode="External"/><Relationship Id="rId13" Type="http://schemas.openxmlformats.org/officeDocument/2006/relationships/hyperlink" Target="https://www.autismspeaks.org/verbal-behavior-therapy" TargetMode="External"/><Relationship Id="rId3" Type="http://schemas.openxmlformats.org/officeDocument/2006/relationships/hyperlink" Target="https://www.autismspeaks.org/applied-behavior-analysis-aba-0" TargetMode="External"/><Relationship Id="rId7" Type="http://schemas.openxmlformats.org/officeDocument/2006/relationships/hyperlink" Target="https://www.autismspeaks.org/pivotal-response-treatment-prt-0" TargetMode="External"/><Relationship Id="rId12" Type="http://schemas.openxmlformats.org/officeDocument/2006/relationships/hyperlink" Target="https://www.autismspeaks.org/TEACHH"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autismspeaks.org/occupational-therapy-ot-0" TargetMode="External"/><Relationship Id="rId11" Type="http://schemas.openxmlformats.org/officeDocument/2006/relationships/hyperlink" Target="http://www.asha.org/public/speech/disorders/AAC" TargetMode="External"/><Relationship Id="rId5" Type="http://schemas.openxmlformats.org/officeDocument/2006/relationships/hyperlink" Target="https://www.autismspeaks.org/floortime-0" TargetMode="External"/><Relationship Id="rId10" Type="http://schemas.openxmlformats.org/officeDocument/2006/relationships/hyperlink" Target="https://www.autismspeaks.org/worksheet/assistive-technology-communication-roadmap" TargetMode="External"/><Relationship Id="rId4" Type="http://schemas.openxmlformats.org/officeDocument/2006/relationships/hyperlink" Target="https://www.autismspeaks.org/early-start-denver-model-esdm" TargetMode="External"/><Relationship Id="rId9" Type="http://schemas.openxmlformats.org/officeDocument/2006/relationships/hyperlink" Target="https://www.autismspeaks.org/speech-therapy"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F0F0F"/>
                </a:solidFill>
                <a:effectLst/>
                <a:latin typeface="Roboto" panose="020F0502020204030204" pitchFamily="34" charset="0"/>
              </a:rPr>
              <a:t>Ari </a:t>
            </a:r>
            <a:r>
              <a:rPr lang="en-US" b="0" i="0" u="none" strike="noStrike" dirty="0" err="1">
                <a:solidFill>
                  <a:srgbClr val="0F0F0F"/>
                </a:solidFill>
                <a:effectLst/>
                <a:latin typeface="Roboto" panose="020F0502020204030204" pitchFamily="34" charset="0"/>
              </a:rPr>
              <a:t>Ne’eman</a:t>
            </a:r>
            <a:r>
              <a:rPr lang="en-US" b="0" i="0" u="none" strike="noStrike" dirty="0">
                <a:solidFill>
                  <a:srgbClr val="0F0F0F"/>
                </a:solidFill>
                <a:effectLst/>
                <a:latin typeface="Roboto" panose="020F0502020204030204" pitchFamily="34" charset="0"/>
              </a:rPr>
              <a:t> Policy Consultant at American Civil Liberties Union(ACLU) and global leader in the disability rights movement</a:t>
            </a:r>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3</a:t>
            </a:fld>
            <a:endParaRPr lang="en-US" dirty="0"/>
          </a:p>
        </p:txBody>
      </p:sp>
    </p:spTree>
    <p:extLst>
      <p:ext uri="{BB962C8B-B14F-4D97-AF65-F5344CB8AC3E}">
        <p14:creationId xmlns:p14="http://schemas.microsoft.com/office/powerpoint/2010/main" val="3608006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222222"/>
                </a:solidFill>
                <a:effectLst/>
                <a:latin typeface="arial, sans-serif"/>
              </a:rPr>
              <a:t>As many as 85% of children with autism also have some form of comorbid psychiatric diagnosis, and 35% are taking at least 1 psychotropic medication as treatment. Individuals with ASD have a high prevalence of multiple mental health disorders such as:</a:t>
            </a:r>
            <a:endParaRPr lang="en-US" b="0" i="0" u="none" strike="noStrike" dirty="0">
              <a:solidFill>
                <a:srgbClr val="222222"/>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222222"/>
                </a:solidFill>
                <a:effectLst/>
                <a:latin typeface="arial, sans-serif"/>
              </a:rPr>
              <a:t>ADHD</a:t>
            </a:r>
            <a:r>
              <a:rPr lang="en-US" b="0" i="0" u="none" strike="noStrike" dirty="0">
                <a:solidFill>
                  <a:srgbClr val="222222"/>
                </a:solidFill>
                <a:effectLst/>
                <a:latin typeface="arial, sans-serif"/>
              </a:rPr>
              <a:t> – 50-70% of the ASD population is affected.</a:t>
            </a:r>
            <a:endParaRPr lang="en-US" b="0" i="0" u="none" strike="noStrike" dirty="0">
              <a:solidFill>
                <a:srgbClr val="222222"/>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222222"/>
                </a:solidFill>
                <a:effectLst/>
                <a:latin typeface="arial, sans-serif"/>
              </a:rPr>
              <a:t>Depression</a:t>
            </a:r>
            <a:r>
              <a:rPr lang="en-US" b="0" i="0" u="none" strike="noStrike" dirty="0">
                <a:solidFill>
                  <a:srgbClr val="222222"/>
                </a:solidFill>
                <a:effectLst/>
                <a:latin typeface="arial, sans-serif"/>
              </a:rPr>
              <a:t> – 26% of the ASD population is affected vs 10% of the general population.</a:t>
            </a:r>
            <a:endParaRPr lang="en-US" b="0" i="0" u="none" strike="noStrike" dirty="0">
              <a:solidFill>
                <a:srgbClr val="222222"/>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222222"/>
                </a:solidFill>
                <a:effectLst/>
                <a:latin typeface="arial, sans-serif"/>
              </a:rPr>
              <a:t>Anxiety</a:t>
            </a:r>
            <a:r>
              <a:rPr lang="en-US" b="0" i="0" u="none" strike="noStrike" dirty="0">
                <a:solidFill>
                  <a:srgbClr val="222222"/>
                </a:solidFill>
                <a:effectLst/>
                <a:latin typeface="arial, sans-serif"/>
              </a:rPr>
              <a:t> – 30% of the ASD population is affected vs 10% of the general population.</a:t>
            </a:r>
            <a:endParaRPr lang="en-US" b="0" i="0" u="none" strike="noStrike" dirty="0">
              <a:solidFill>
                <a:srgbClr val="222222"/>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222222"/>
                </a:solidFill>
                <a:effectLst/>
                <a:latin typeface="arial, sans-serif"/>
              </a:rPr>
              <a:t>Bipolar Disorder</a:t>
            </a:r>
            <a:r>
              <a:rPr lang="en-US" b="0" i="0" u="none" strike="noStrike" dirty="0">
                <a:solidFill>
                  <a:srgbClr val="222222"/>
                </a:solidFill>
                <a:effectLst/>
                <a:latin typeface="arial, sans-serif"/>
              </a:rPr>
              <a:t> – 11% of the ASD population is affected vs 2% of the general population.</a:t>
            </a:r>
            <a:endParaRPr lang="en-US" b="0" i="0" u="none" strike="noStrike" dirty="0">
              <a:solidFill>
                <a:srgbClr val="222222"/>
              </a:solidFill>
              <a:effectLst/>
              <a:latin typeface="Arial" panose="020B0604020202020204" pitchFamily="34" charset="0"/>
            </a:endParaRPr>
          </a:p>
          <a:p>
            <a:pPr algn="l">
              <a:buFont typeface="Arial" panose="020B0604020202020204" pitchFamily="34" charset="0"/>
              <a:buChar char="•"/>
            </a:pPr>
            <a:r>
              <a:rPr lang="en-US" b="1" i="0" u="none" strike="noStrike" dirty="0">
                <a:solidFill>
                  <a:srgbClr val="222222"/>
                </a:solidFill>
                <a:effectLst/>
                <a:latin typeface="arial, sans-serif"/>
              </a:rPr>
              <a:t>Schizophrenia</a:t>
            </a:r>
            <a:r>
              <a:rPr lang="en-US" b="0" i="0" u="none" strike="noStrike" dirty="0">
                <a:solidFill>
                  <a:srgbClr val="222222"/>
                </a:solidFill>
                <a:effectLst/>
                <a:latin typeface="arial, sans-serif"/>
              </a:rPr>
              <a:t> – 7% of the ASD population is affected vs 0.5% of the general population.</a:t>
            </a:r>
            <a:endParaRPr lang="en-US" b="0" i="0" u="none" strike="noStrike" dirty="0">
              <a:solidFill>
                <a:srgbClr val="222222"/>
              </a:solidFill>
              <a:effectLst/>
              <a:latin typeface="Arial" panose="020B0604020202020204" pitchFamily="34" charset="0"/>
            </a:endParaRPr>
          </a:p>
          <a:p>
            <a:pPr algn="l"/>
            <a:r>
              <a:rPr lang="en-US" b="0" i="0" u="none" strike="noStrike" dirty="0">
                <a:solidFill>
                  <a:srgbClr val="222222"/>
                </a:solidFill>
                <a:effectLst/>
                <a:latin typeface="arial, sans-serif"/>
              </a:rPr>
              <a:t>ADHD, anxiety, and depression are the most diagnosed comorbidities. </a:t>
            </a:r>
            <a:r>
              <a:rPr lang="en-US" b="0" i="0" u="none" strike="noStrike">
                <a:solidFill>
                  <a:srgbClr val="222222"/>
                </a:solidFill>
                <a:effectLst/>
                <a:latin typeface="arial, sans-serif"/>
              </a:rPr>
              <a:t>Anxiety and depression increase as children become more self aware. </a:t>
            </a:r>
            <a:endParaRPr lang="en-US" b="0" i="0" u="none" strike="noStrike">
              <a:solidFill>
                <a:srgbClr val="222222"/>
              </a:solidFill>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3F0ED721-EAF4-A645-A766-A8140D8BE388}" type="slidenum">
              <a:rPr lang="en-US" smtClean="0"/>
              <a:t>6</a:t>
            </a:fld>
            <a:endParaRPr lang="en-US" dirty="0"/>
          </a:p>
        </p:txBody>
      </p:sp>
    </p:spTree>
    <p:extLst>
      <p:ext uri="{BB962C8B-B14F-4D97-AF65-F5344CB8AC3E}">
        <p14:creationId xmlns:p14="http://schemas.microsoft.com/office/powerpoint/2010/main" val="2269177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9</a:t>
            </a:fld>
            <a:endParaRPr lang="en-US" dirty="0"/>
          </a:p>
        </p:txBody>
      </p:sp>
    </p:spTree>
    <p:extLst>
      <p:ext uri="{BB962C8B-B14F-4D97-AF65-F5344CB8AC3E}">
        <p14:creationId xmlns:p14="http://schemas.microsoft.com/office/powerpoint/2010/main" val="191563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Questionnaires to teachers and parents. Evaluator should talk to teachers on the phone.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especially for younger children: Unstructured, structured, transition, and social (lunch/recess).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History gathering: </a:t>
            </a:r>
            <a:r>
              <a:rPr lang="en-US" sz="1200" dirty="0"/>
              <a:t>is extremely important especially for older children with subtle signs of ASD. Siblings with autism, parents, who do they remind you of? Why?</a:t>
            </a:r>
            <a:endParaRPr lang="en-US" dirty="0"/>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10</a:t>
            </a:fld>
            <a:endParaRPr lang="en-US" dirty="0"/>
          </a:p>
        </p:txBody>
      </p:sp>
    </p:spTree>
    <p:extLst>
      <p:ext uri="{BB962C8B-B14F-4D97-AF65-F5344CB8AC3E}">
        <p14:creationId xmlns:p14="http://schemas.microsoft.com/office/powerpoint/2010/main" val="270204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u="none" strike="noStrike" dirty="0">
                <a:solidFill>
                  <a:srgbClr val="000000"/>
                </a:solidFill>
                <a:effectLst/>
                <a:latin typeface="Open Sans" panose="020F0502020204030204" pitchFamily="34" charset="0"/>
              </a:rPr>
              <a:t>Difficulties in social communication</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To be diagnosed with autism spectrum disorder, children must have difficulties and/or differences from what’s typical in the area of social communication.</a:t>
            </a:r>
          </a:p>
          <a:p>
            <a:pPr algn="l"/>
            <a:r>
              <a:rPr lang="en-US" b="0" i="0" u="none" strike="noStrike" dirty="0">
                <a:solidFill>
                  <a:srgbClr val="000000"/>
                </a:solidFill>
                <a:effectLst/>
                <a:latin typeface="Open Sans" panose="020B0606030504020204" pitchFamily="34" charset="0"/>
              </a:rPr>
              <a:t>Signs in this area include:</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rarely using language to communicate with other people</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not speaking at all</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rarely responding when spoken to</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not sharing interests or achievements with parents</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rarely using or understanding gestures like pointing or waving</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using only limited facial expressions to communicate</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not showing an interest in friends or having difficulties making friends</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rarely engaging in imaginative play.</a:t>
            </a:r>
          </a:p>
          <a:p>
            <a:pPr algn="l"/>
            <a:r>
              <a:rPr lang="en-US" b="1" i="0" u="none" strike="noStrike" dirty="0">
                <a:solidFill>
                  <a:srgbClr val="000000"/>
                </a:solidFill>
                <a:effectLst/>
                <a:latin typeface="Open Sans" panose="020B0606030504020204" pitchFamily="34" charset="0"/>
              </a:rPr>
              <a:t>Restricted, repetitive and sensory </a:t>
            </a:r>
            <a:r>
              <a:rPr lang="en-US" b="1" i="0" u="none" strike="noStrike" dirty="0" err="1">
                <a:solidFill>
                  <a:srgbClr val="000000"/>
                </a:solidFill>
                <a:effectLst/>
                <a:latin typeface="Open Sans" panose="020B0606030504020204" pitchFamily="34" charset="0"/>
              </a:rPr>
              <a:t>behaviour</a:t>
            </a:r>
            <a:r>
              <a:rPr lang="en-US" b="1" i="0" u="none" strike="noStrike" dirty="0">
                <a:solidFill>
                  <a:srgbClr val="000000"/>
                </a:solidFill>
                <a:effectLst/>
                <a:latin typeface="Open Sans" panose="020B0606030504020204" pitchFamily="34" charset="0"/>
              </a:rPr>
              <a:t> or interests</a:t>
            </a:r>
            <a:br>
              <a:rPr lang="en-US" b="0" i="0" u="none" strike="noStrike" dirty="0">
                <a:solidFill>
                  <a:srgbClr val="000000"/>
                </a:solidFill>
                <a:effectLst/>
                <a:latin typeface="Open Sans" panose="020B0606030504020204" pitchFamily="34" charset="0"/>
              </a:rPr>
            </a:br>
            <a:r>
              <a:rPr lang="en-US" b="0" i="0" u="none" strike="noStrike" dirty="0">
                <a:solidFill>
                  <a:srgbClr val="000000"/>
                </a:solidFill>
                <a:effectLst/>
                <a:latin typeface="Open Sans" panose="020B0606030504020204" pitchFamily="34" charset="0"/>
              </a:rPr>
              <a:t>To be diagnosed with autism spectrum disorder, children must have difficulties and/or differences from what’s typical in the area of restricted, repetitive and/or sensory </a:t>
            </a:r>
            <a:r>
              <a:rPr lang="en-US" b="0" i="0" u="none" strike="noStrike" dirty="0" err="1">
                <a:solidFill>
                  <a:srgbClr val="000000"/>
                </a:solidFill>
                <a:effectLst/>
                <a:latin typeface="Open Sans" panose="020B0606030504020204" pitchFamily="34" charset="0"/>
              </a:rPr>
              <a:t>behaviours</a:t>
            </a:r>
            <a:r>
              <a:rPr lang="en-US" b="0" i="0" u="none" strike="noStrike" dirty="0">
                <a:solidFill>
                  <a:srgbClr val="000000"/>
                </a:solidFill>
                <a:effectLst/>
                <a:latin typeface="Open Sans" panose="020B0606030504020204" pitchFamily="34" charset="0"/>
              </a:rPr>
              <a:t> or interests.</a:t>
            </a:r>
          </a:p>
          <a:p>
            <a:pPr algn="l"/>
            <a:r>
              <a:rPr lang="en-US" b="0" i="0" u="none" strike="noStrike" dirty="0">
                <a:solidFill>
                  <a:srgbClr val="000000"/>
                </a:solidFill>
                <a:effectLst/>
                <a:latin typeface="Open Sans" panose="020B0606030504020204" pitchFamily="34" charset="0"/>
              </a:rPr>
              <a:t>Signs in this area include:</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lining up toys in a particular way over and over again</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frequently flicking switches or spinning objects</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speaking in a repetitive way</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having very narrow or intense interests</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needing things to always happen in the same way</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having trouble with changes to their schedule, or changing from one activity to another</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showing signs of sensory sensitivities like becoming distressed by everyday sounds like hand dryers, not liking the feel of clothes labels, or licking or sniffing objects.</a:t>
            </a:r>
          </a:p>
          <a:p>
            <a:pPr algn="l"/>
            <a:r>
              <a:rPr lang="en-US" b="1" i="0" u="none" strike="noStrike" dirty="0">
                <a:solidFill>
                  <a:srgbClr val="000000"/>
                </a:solidFill>
                <a:effectLst/>
                <a:latin typeface="Open Sans" panose="020B0606030504020204" pitchFamily="34" charset="0"/>
              </a:rPr>
              <a:t>Levels of support </a:t>
            </a:r>
            <a:br>
              <a:rPr lang="en-US" b="0" i="0" u="none" strike="noStrike" dirty="0">
                <a:solidFill>
                  <a:srgbClr val="000000"/>
                </a:solidFill>
                <a:effectLst/>
                <a:latin typeface="Open Sans" panose="020B0606030504020204" pitchFamily="34" charset="0"/>
              </a:rPr>
            </a:br>
            <a:r>
              <a:rPr lang="en-US" b="0" i="0" u="none" strike="noStrike" dirty="0">
                <a:solidFill>
                  <a:srgbClr val="000000"/>
                </a:solidFill>
                <a:effectLst/>
                <a:latin typeface="Open Sans" panose="020B0606030504020204" pitchFamily="34" charset="0"/>
              </a:rPr>
              <a:t>An autism spectrum disorder diagnosis includes support levels. These are used to show how much support children need:</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Level 1 – children need support.</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Level 2 – children need substantial support.</a:t>
            </a:r>
          </a:p>
          <a:p>
            <a:pPr algn="l">
              <a:buFont typeface="Arial" panose="020B0604020202020204" pitchFamily="34" charset="0"/>
              <a:buChar char="•"/>
            </a:pPr>
            <a:r>
              <a:rPr lang="en-US" b="0" i="0" u="none" strike="noStrike" dirty="0">
                <a:solidFill>
                  <a:srgbClr val="000000"/>
                </a:solidFill>
                <a:effectLst/>
                <a:latin typeface="Open Sans" panose="020B0606030504020204" pitchFamily="34" charset="0"/>
              </a:rPr>
              <a:t>Level 3 – children need very substantial support.</a:t>
            </a:r>
          </a:p>
          <a:p>
            <a:pPr algn="l"/>
            <a:r>
              <a:rPr lang="en-US" b="0" i="0" u="none" strike="noStrike" dirty="0">
                <a:solidFill>
                  <a:srgbClr val="000000"/>
                </a:solidFill>
                <a:effectLst/>
                <a:latin typeface="Open Sans" panose="020B0606030504020204" pitchFamily="34" charset="0"/>
              </a:rPr>
              <a:t>These levels reflect the fact that autism characteristics affect people’s everyday lives in various ways. Some people need a lot of support, and some need only a little support.</a:t>
            </a:r>
          </a:p>
          <a:p>
            <a:pPr algn="l"/>
            <a:r>
              <a:rPr lang="en-US" b="0" i="0" u="none" strike="noStrike" dirty="0">
                <a:solidFill>
                  <a:srgbClr val="000000"/>
                </a:solidFill>
                <a:effectLst/>
                <a:latin typeface="Open Sans" panose="020B0606030504020204" pitchFamily="34" charset="0"/>
              </a:rPr>
              <a:t>The diagnosis indicates support levels for each area. This means that children might have different support levels for their social communication skills compared to their restricted, repetitive and/or sensory </a:t>
            </a:r>
            <a:r>
              <a:rPr lang="en-US" b="0" i="0" u="none" strike="noStrike" dirty="0" err="1">
                <a:solidFill>
                  <a:srgbClr val="000000"/>
                </a:solidFill>
                <a:effectLst/>
                <a:latin typeface="Open Sans" panose="020B0606030504020204" pitchFamily="34" charset="0"/>
              </a:rPr>
              <a:t>behaviours</a:t>
            </a:r>
            <a:r>
              <a:rPr lang="en-US" b="0" i="0" u="none" strike="noStrike" dirty="0">
                <a:solidFill>
                  <a:srgbClr val="000000"/>
                </a:solidFill>
                <a:effectLst/>
                <a:latin typeface="Open Sans" panose="020B0606030504020204" pitchFamily="34" charset="0"/>
              </a:rPr>
              <a:t>. Or they might have the same support level for both.</a:t>
            </a:r>
          </a:p>
          <a:p>
            <a:pPr algn="l"/>
            <a:r>
              <a:rPr lang="en-US" b="0" i="0" u="none" strike="noStrike" dirty="0">
                <a:solidFill>
                  <a:srgbClr val="000000"/>
                </a:solidFill>
                <a:effectLst/>
                <a:latin typeface="Open Sans" panose="020B0606030504020204" pitchFamily="34" charset="0"/>
              </a:rPr>
              <a:t>Levels of support can change across time. This happens as children grow and go through transitions. These transitions include moving from child care to primary school to secondary school, or changes in family life like the birth of siblings.</a:t>
            </a:r>
          </a:p>
          <a:p>
            <a:pPr algn="l"/>
            <a:r>
              <a:rPr lang="en-US" b="0" i="0" u="none" strike="noStrike" dirty="0">
                <a:solidFill>
                  <a:srgbClr val="000000"/>
                </a:solidFill>
                <a:effectLst/>
                <a:latin typeface="Open Sans" panose="020B0606030504020204" pitchFamily="34" charset="0"/>
              </a:rPr>
              <a:t>The DSM-5-TR says that these </a:t>
            </a:r>
            <a:r>
              <a:rPr lang="en-US" b="1" i="0" u="none" strike="noStrike" dirty="0">
                <a:solidFill>
                  <a:srgbClr val="000000"/>
                </a:solidFill>
                <a:effectLst/>
                <a:latin typeface="Open Sans" panose="020B0606030504020204" pitchFamily="34" charset="0"/>
              </a:rPr>
              <a:t>levels should not be used to decide whether children are eligible for services</a:t>
            </a:r>
          </a:p>
          <a:p>
            <a:pPr algn="l"/>
            <a:endParaRPr lang="en-US" b="1" i="0" u="none" strike="noStrike" dirty="0">
              <a:solidFill>
                <a:srgbClr val="000000"/>
              </a:solidFill>
              <a:effectLst/>
              <a:latin typeface="Open Sans" panose="020B0606030504020204" pitchFamily="34" charset="0"/>
            </a:endParaRPr>
          </a:p>
          <a:p>
            <a:pPr algn="l"/>
            <a:r>
              <a:rPr lang="en-US" b="1" i="0" u="none" strike="noStrike" dirty="0">
                <a:solidFill>
                  <a:srgbClr val="000000"/>
                </a:solidFill>
                <a:effectLst/>
                <a:latin typeface="Open Sans" panose="020B0606030504020204" pitchFamily="34" charset="0"/>
              </a:rPr>
              <a:t>How early?</a:t>
            </a:r>
          </a:p>
          <a:p>
            <a:pPr algn="l"/>
            <a:r>
              <a:rPr lang="en-US" b="0" i="0" u="none" strike="noStrike" dirty="0">
                <a:solidFill>
                  <a:srgbClr val="1E1E1E"/>
                </a:solidFill>
                <a:effectLst/>
                <a:latin typeface="Roboto Slab" panose="020F0502020204030204" pitchFamily="34" charset="0"/>
              </a:rPr>
              <a:t>At what age can the diagnosis be reliably made? At 12 to 13 months the “diagnostic stability” of the autism diagnosis — meaning the degree to which it was certain and stuck — was about 50%. This went up to 80% by 14 months, and 83% by 16 months. </a:t>
            </a:r>
            <a:endParaRPr lang="en-US" b="0" i="0" u="none" strike="noStrike" dirty="0">
              <a:solidFill>
                <a:srgbClr val="000000"/>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11</a:t>
            </a:fld>
            <a:endParaRPr lang="en-US" dirty="0"/>
          </a:p>
        </p:txBody>
      </p:sp>
    </p:spTree>
    <p:extLst>
      <p:ext uri="{BB962C8B-B14F-4D97-AF65-F5344CB8AC3E}">
        <p14:creationId xmlns:p14="http://schemas.microsoft.com/office/powerpoint/2010/main" val="3334561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alpha val="80000"/>
                  </a:schemeClr>
                </a:solidFill>
              </a:rPr>
              <a:t>Autism requires careful evaluation. Typical Autism measures may not always be sufficient.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alpha val="80000"/>
                  </a:schemeClr>
                </a:solidFill>
              </a:rPr>
              <a:t>Language weaknesses overshadowing </a:t>
            </a:r>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17</a:t>
            </a:fld>
            <a:endParaRPr lang="en-US" dirty="0"/>
          </a:p>
        </p:txBody>
      </p:sp>
    </p:spTree>
    <p:extLst>
      <p:ext uri="{BB962C8B-B14F-4D97-AF65-F5344CB8AC3E}">
        <p14:creationId xmlns:p14="http://schemas.microsoft.com/office/powerpoint/2010/main" val="534290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u="none" strike="noStrike" dirty="0">
                <a:solidFill>
                  <a:srgbClr val="000000"/>
                </a:solidFill>
                <a:effectLst/>
                <a:latin typeface="utopia-std"/>
              </a:rPr>
              <a:t>In one small study, researchers showed that the brains of autistic men and women are </a:t>
            </a:r>
            <a:r>
              <a:rPr lang="en-US" b="1" i="0" u="none" strike="noStrike" dirty="0">
                <a:solidFill>
                  <a:srgbClr val="0444BF"/>
                </a:solidFill>
                <a:effectLst/>
                <a:latin typeface="utopia-std"/>
                <a:hlinkClick r:id="rId3"/>
              </a:rPr>
              <a:t>structurally more similar</a:t>
            </a:r>
            <a:r>
              <a:rPr lang="en-US" b="0" i="0" u="none" strike="noStrike" dirty="0">
                <a:solidFill>
                  <a:srgbClr val="000000"/>
                </a:solidFill>
                <a:effectLst/>
                <a:latin typeface="utopia-std"/>
              </a:rPr>
              <a:t> than those of typical men and women</a:t>
            </a:r>
            <a:r>
              <a:rPr lang="en-US" b="1" i="0" u="none" strike="noStrike" baseline="30000" dirty="0">
                <a:solidFill>
                  <a:srgbClr val="0444BF"/>
                </a:solidFill>
                <a:effectLst/>
                <a:latin typeface="inherit"/>
                <a:hlinkClick r:id="rId4"/>
              </a:rPr>
              <a:t>5</a:t>
            </a:r>
            <a:r>
              <a:rPr lang="en-US" b="0" i="0" u="none" strike="noStrike" dirty="0">
                <a:solidFill>
                  <a:srgbClr val="000000"/>
                </a:solidFill>
                <a:effectLst/>
                <a:latin typeface="utopia-std"/>
              </a:rPr>
              <a:t>. </a:t>
            </a:r>
          </a:p>
          <a:p>
            <a:pPr algn="l" fontAlgn="base"/>
            <a:endParaRPr lang="en-US" b="0" i="0" u="none" strike="noStrike" dirty="0">
              <a:solidFill>
                <a:srgbClr val="000000"/>
              </a:solidFill>
              <a:effectLst/>
              <a:latin typeface="utopia-std"/>
            </a:endParaRPr>
          </a:p>
          <a:p>
            <a:pPr algn="l" fontAlgn="base"/>
            <a:r>
              <a:rPr lang="en-US" b="0" i="0" u="none" strike="noStrike" dirty="0">
                <a:solidFill>
                  <a:srgbClr val="000000"/>
                </a:solidFill>
                <a:effectLst/>
                <a:latin typeface="utopia-std"/>
              </a:rPr>
              <a:t>Subscribers to the theory assign the term ‘empathy’ to the female end of the continuum, referring to a constellation of social skills, such as the ability to intuit others’ emotional states.</a:t>
            </a:r>
          </a:p>
          <a:p>
            <a:pPr algn="l" fontAlgn="base"/>
            <a:r>
              <a:rPr lang="en-US" b="0" i="0" u="none" strike="noStrike" dirty="0">
                <a:solidFill>
                  <a:srgbClr val="000000"/>
                </a:solidFill>
                <a:effectLst/>
                <a:latin typeface="utopia-std"/>
              </a:rPr>
              <a:t>At the male end is the tendency to ‘systemize,’ or to recognize patterns and understand natural and technical systems, such as the weather or a computer.</a:t>
            </a:r>
          </a:p>
          <a:p>
            <a:pPr algn="l" fontAlgn="base"/>
            <a:r>
              <a:rPr lang="en-US" b="0" i="0" u="none" strike="noStrike" dirty="0">
                <a:solidFill>
                  <a:srgbClr val="000000"/>
                </a:solidFill>
                <a:effectLst/>
                <a:latin typeface="utopia-std"/>
              </a:rPr>
              <a:t>The theory broadly proposes that autistic people, no matter their sex, tend to be at the systemizing end of the continuum — that is, they have an ‘extreme male brain.’</a:t>
            </a:r>
          </a:p>
          <a:p>
            <a:pPr algn="l" fontAlgn="base"/>
            <a:endParaRPr lang="en-US" b="0" i="0" u="none" strike="noStrike" dirty="0">
              <a:solidFill>
                <a:srgbClr val="000000"/>
              </a:solidFill>
              <a:effectLst/>
              <a:latin typeface="utopia-std"/>
            </a:endParaRPr>
          </a:p>
          <a:p>
            <a:pPr algn="l" fontAlgn="base"/>
            <a:r>
              <a:rPr lang="en-US" b="0" i="0" u="none" strike="noStrike" dirty="0">
                <a:solidFill>
                  <a:srgbClr val="000000"/>
                </a:solidFill>
                <a:effectLst/>
                <a:latin typeface="utopia-std"/>
              </a:rPr>
              <a:t>In the mid-1990s, British researcher </a:t>
            </a:r>
            <a:r>
              <a:rPr lang="en-US" b="1" i="0" u="none" strike="noStrike" dirty="0">
                <a:solidFill>
                  <a:srgbClr val="0444BF"/>
                </a:solidFill>
                <a:effectLst/>
                <a:latin typeface="utopia-std"/>
                <a:hlinkClick r:id="rId5"/>
              </a:rPr>
              <a:t>Simon Baron-Cohen</a:t>
            </a:r>
            <a:r>
              <a:rPr lang="en-US" b="0" i="0" u="none" strike="noStrike" dirty="0">
                <a:solidFill>
                  <a:srgbClr val="000000"/>
                </a:solidFill>
                <a:effectLst/>
                <a:latin typeface="utopia-std"/>
              </a:rPr>
              <a:t> incorporated tests of social intelligence and pattern recognition into his autism studies. In the general population, these tests show sex differences: Women tend to perform well on the tests of social intelligence, whereas men tend to excel at following rules and recognizing patterns.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b="0" i="0" dirty="0"/>
              <a:t>…evidence indicates overlap between trans identity and autism; autistic traits are higher in those identifying as gender variant and gender variance is higher in those with autism.” </a:t>
            </a:r>
            <a:endParaRPr lang="en-US" sz="1200" dirty="0"/>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18</a:t>
            </a:fld>
            <a:endParaRPr lang="en-US" dirty="0"/>
          </a:p>
        </p:txBody>
      </p:sp>
    </p:spTree>
    <p:extLst>
      <p:ext uri="{BB962C8B-B14F-4D97-AF65-F5344CB8AC3E}">
        <p14:creationId xmlns:p14="http://schemas.microsoft.com/office/powerpoint/2010/main" val="3426686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Autism Alliance, Autism Speaks, </a:t>
            </a:r>
          </a:p>
          <a:p>
            <a:endParaRPr lang="en-US" dirty="0"/>
          </a:p>
          <a:p>
            <a:r>
              <a:rPr lang="en-US" b="0" i="0" u="none" strike="noStrike" dirty="0">
                <a:solidFill>
                  <a:srgbClr val="132A4C"/>
                </a:solidFill>
                <a:effectLst/>
                <a:latin typeface="Graphik Web"/>
              </a:rPr>
              <a:t>complaint that ABA therapy, </a:t>
            </a:r>
          </a:p>
          <a:p>
            <a:r>
              <a:rPr lang="en-US" b="0" i="0" u="none" strike="noStrike" dirty="0">
                <a:solidFill>
                  <a:srgbClr val="132A4C"/>
                </a:solidFill>
                <a:effectLst/>
                <a:latin typeface="Graphik Web"/>
              </a:rPr>
              <a:t>Too repetitive,</a:t>
            </a:r>
          </a:p>
          <a:p>
            <a:r>
              <a:rPr lang="en-US" b="0" i="0" u="none" strike="noStrike" dirty="0">
                <a:solidFill>
                  <a:srgbClr val="132A4C"/>
                </a:solidFill>
                <a:effectLst/>
                <a:latin typeface="Graphik Web"/>
              </a:rPr>
              <a:t>tough on the children, too focused on eliminating bx, and making children with  </a:t>
            </a:r>
            <a:r>
              <a:rPr lang="en-US" b="0" i="0" u="none" strike="noStrike" dirty="0" err="1">
                <a:solidFill>
                  <a:srgbClr val="132A4C"/>
                </a:solidFill>
                <a:effectLst/>
                <a:latin typeface="Graphik Web"/>
              </a:rPr>
              <a:t>asd</a:t>
            </a:r>
            <a:r>
              <a:rPr lang="en-US" b="0" i="0" u="none" strike="noStrike" dirty="0">
                <a:solidFill>
                  <a:srgbClr val="132A4C"/>
                </a:solidFill>
                <a:effectLst/>
                <a:latin typeface="Graphik Web"/>
              </a:rPr>
              <a:t> appear neurotypical ignoring the emotional reasons behind some of their behavior. </a:t>
            </a:r>
          </a:p>
          <a:p>
            <a:r>
              <a:rPr lang="en-US" b="0" i="0" u="none" strike="noStrike" dirty="0">
                <a:solidFill>
                  <a:srgbClr val="132A4C"/>
                </a:solidFill>
                <a:effectLst/>
                <a:latin typeface="Graphik Web"/>
              </a:rPr>
              <a:t>and the skills they learn don’t necessarily generalize to other situations.</a:t>
            </a:r>
          </a:p>
          <a:p>
            <a:endParaRPr lang="en-US" b="0" i="0" u="none" strike="noStrike" dirty="0">
              <a:solidFill>
                <a:srgbClr val="132A4C"/>
              </a:solidFill>
              <a:effectLst/>
              <a:latin typeface="Graphik Web"/>
            </a:endParaRPr>
          </a:p>
          <a:p>
            <a:pPr algn="l"/>
            <a:r>
              <a:rPr lang="en-US" b="0" i="0" u="none" strike="noStrike" dirty="0">
                <a:effectLst/>
                <a:latin typeface="Graphik Web"/>
              </a:rPr>
              <a:t>Ari </a:t>
            </a:r>
            <a:r>
              <a:rPr lang="en-US" b="0" i="0" u="none" strike="noStrike" dirty="0" err="1">
                <a:effectLst/>
                <a:latin typeface="Graphik Web"/>
              </a:rPr>
              <a:t>Ne’eman</a:t>
            </a:r>
            <a:r>
              <a:rPr lang="en-US" b="0" i="0" u="none" strike="noStrike" dirty="0">
                <a:effectLst/>
                <a:latin typeface="Graphik Web"/>
              </a:rPr>
              <a:t>, a leading autistic self-advocate, objects to ABA on the grounds that it focuses on making autistic people appear to be “indistinguishable from their peers” — an expression he draws from Dr. </a:t>
            </a:r>
            <a:r>
              <a:rPr lang="en-US" b="0" i="0" u="none" strike="noStrike" dirty="0" err="1">
                <a:effectLst/>
                <a:latin typeface="Graphik Web"/>
              </a:rPr>
              <a:t>Lovaas</a:t>
            </a:r>
            <a:r>
              <a:rPr lang="en-US" b="0" i="0" u="none" strike="noStrike" dirty="0">
                <a:effectLst/>
                <a:latin typeface="Graphik Web"/>
              </a:rPr>
              <a:t>. As such, he argues, it discourages behaviors without acknowledging their emotional content.</a:t>
            </a:r>
          </a:p>
          <a:p>
            <a:pPr algn="l"/>
            <a:r>
              <a:rPr lang="en-US" b="0" i="0" u="none" strike="noStrike" dirty="0">
                <a:effectLst/>
                <a:latin typeface="Graphik Web"/>
              </a:rPr>
              <a:t>“The emphasis on things like eye contact or sitting still or not </a:t>
            </a:r>
            <a:r>
              <a:rPr lang="en-US" b="0" i="0" u="sng" strike="noStrike" dirty="0">
                <a:effectLst/>
                <a:latin typeface="Graphik Web"/>
                <a:hlinkClick r:id="rId3"/>
              </a:rPr>
              <a:t>stimming</a:t>
            </a:r>
            <a:r>
              <a:rPr lang="en-US" b="0" i="0" u="none" strike="noStrike" dirty="0">
                <a:effectLst/>
                <a:latin typeface="Graphik Web"/>
              </a:rPr>
              <a:t>” — i.e. self-stimulation such as flapping hands — “is oriented around trying to create the trappings of the typical child,” he says, “without acknowledging the reality that different children have different needs. It can be actively harmful when we teach people from a very early age that the way they act, the way they move is fundamentally wrong.”</a:t>
            </a:r>
          </a:p>
          <a:p>
            <a:pPr algn="l"/>
            <a:endParaRPr lang="en-US" b="0" i="0" u="none" strike="noStrike" dirty="0">
              <a:effectLst/>
              <a:latin typeface="Graphik Web"/>
            </a:endParaRPr>
          </a:p>
          <a:p>
            <a:r>
              <a:rPr lang="en-US" dirty="0">
                <a:effectLst/>
                <a:latin typeface="Graphik Web"/>
              </a:rPr>
              <a:t>Because some states and insurance companies acknowledge and reimburse only ABA treatment, he says, some kids who would benefit from working with a speech-language pathologist, who might get them access to some other alternative form of communication, aren’t getting that attention. “We’re sometimes leaving children more controllable but worse off than they were before,” he argues.</a:t>
            </a:r>
          </a:p>
          <a:p>
            <a:br>
              <a:rPr lang="en-US" dirty="0">
                <a:effectLst/>
              </a:rPr>
            </a:br>
            <a:r>
              <a:rPr lang="en-US" b="0" i="0" u="none" strike="noStrike" dirty="0">
                <a:solidFill>
                  <a:srgbClr val="132A4C"/>
                </a:solidFill>
                <a:effectLst/>
                <a:latin typeface="Graphik Web"/>
              </a:rPr>
              <a:t>Dr. Lord agrees with Ari </a:t>
            </a:r>
            <a:r>
              <a:rPr lang="en-US" b="0" i="0" u="none" strike="noStrike" dirty="0" err="1">
                <a:solidFill>
                  <a:srgbClr val="132A4C"/>
                </a:solidFill>
                <a:effectLst/>
                <a:latin typeface="Graphik Web"/>
              </a:rPr>
              <a:t>Ne’eman</a:t>
            </a:r>
            <a:r>
              <a:rPr lang="en-US" b="0" i="0" u="none" strike="noStrike" dirty="0">
                <a:solidFill>
                  <a:srgbClr val="132A4C"/>
                </a:solidFill>
                <a:effectLst/>
                <a:latin typeface="Graphik Web"/>
              </a:rPr>
              <a:t> when he notes that the most important thing for a young child on the spectrum is that there is some intensive early intervention. For kids who are less severely impacted by their autism, Dr. Lord adds, it matters less whether the program is ABA or something else. But she says kids who are at risk of not being verbal have been shown to have a better chance of talking with ABA</a:t>
            </a:r>
            <a:endParaRPr lang="en-US" dirty="0">
              <a:effectLst/>
            </a:endParaRPr>
          </a:p>
          <a:p>
            <a:pPr algn="l"/>
            <a:endParaRPr lang="en-US" b="0" i="0" u="none" strike="noStrike" dirty="0">
              <a:effectLst/>
              <a:latin typeface="Graphik Web"/>
            </a:endParaRPr>
          </a:p>
          <a:p>
            <a:endParaRPr lang="en-US" dirty="0"/>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19</a:t>
            </a:fld>
            <a:endParaRPr lang="en-US" dirty="0"/>
          </a:p>
        </p:txBody>
      </p:sp>
    </p:spTree>
    <p:extLst>
      <p:ext uri="{BB962C8B-B14F-4D97-AF65-F5344CB8AC3E}">
        <p14:creationId xmlns:p14="http://schemas.microsoft.com/office/powerpoint/2010/main" val="247982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Applied Behavior Analysis (ABA)</a:t>
            </a:r>
            <a:r>
              <a:rPr lang="en-US" sz="1200" kern="1200" dirty="0">
                <a:solidFill>
                  <a:schemeClr val="tx1"/>
                </a:solidFill>
                <a:latin typeface="+mn-lt"/>
                <a:ea typeface="+mn-ea"/>
                <a:cs typeface="+mn-cs"/>
              </a:rPr>
              <a:t>:</a:t>
            </a:r>
          </a:p>
          <a:p>
            <a:pPr algn="l"/>
            <a:r>
              <a:rPr lang="en-US" sz="1800" b="0" i="0" u="none" strike="noStrike" dirty="0">
                <a:solidFill>
                  <a:srgbClr val="5D6369"/>
                </a:solidFill>
                <a:effectLst/>
                <a:latin typeface="ff-real-headline-pro"/>
              </a:rPr>
              <a:t>What is Applied Behavior Analysis? </a:t>
            </a:r>
          </a:p>
          <a:p>
            <a:pPr algn="l"/>
            <a:r>
              <a:rPr lang="en-US" b="0" i="0" u="none" strike="noStrike" dirty="0">
                <a:solidFill>
                  <a:srgbClr val="272F37"/>
                </a:solidFill>
                <a:effectLst/>
                <a:latin typeface="open-sans"/>
              </a:rPr>
              <a:t>Applied Behavior Analysis (ABA) is a therapy based on the science of learning and behavior.</a:t>
            </a:r>
          </a:p>
          <a:p>
            <a:pPr algn="l"/>
            <a:r>
              <a:rPr lang="en-US" sz="1800" b="0" i="0" u="none" strike="noStrike" dirty="0">
                <a:solidFill>
                  <a:srgbClr val="5D6369"/>
                </a:solidFill>
                <a:effectLst/>
                <a:latin typeface="ff-real-headline-pro"/>
              </a:rPr>
              <a:t>Behavior analysis helps us to understand:</a:t>
            </a:r>
          </a:p>
          <a:p>
            <a:pPr algn="l">
              <a:buFont typeface="Arial" panose="020B0604020202020204" pitchFamily="34" charset="0"/>
              <a:buChar char="•"/>
            </a:pPr>
            <a:r>
              <a:rPr lang="en-US" b="0" i="0" u="none" strike="noStrike" dirty="0">
                <a:solidFill>
                  <a:srgbClr val="272F37"/>
                </a:solidFill>
                <a:effectLst/>
                <a:latin typeface="open-sans"/>
              </a:rPr>
              <a:t>How behavior works</a:t>
            </a:r>
          </a:p>
          <a:p>
            <a:pPr algn="l">
              <a:buFont typeface="Arial" panose="020B0604020202020204" pitchFamily="34" charset="0"/>
              <a:buChar char="•"/>
            </a:pPr>
            <a:r>
              <a:rPr lang="en-US" b="0" i="0" u="none" strike="noStrike" dirty="0">
                <a:solidFill>
                  <a:srgbClr val="272F37"/>
                </a:solidFill>
                <a:effectLst/>
                <a:latin typeface="open-sans"/>
              </a:rPr>
              <a:t>How behavior is affected by the environment</a:t>
            </a:r>
          </a:p>
          <a:p>
            <a:pPr algn="l">
              <a:buFont typeface="Arial" panose="020B0604020202020204" pitchFamily="34" charset="0"/>
              <a:buChar char="•"/>
            </a:pPr>
            <a:r>
              <a:rPr lang="en-US" b="0" i="0" u="none" strike="noStrike" dirty="0">
                <a:solidFill>
                  <a:srgbClr val="272F37"/>
                </a:solidFill>
                <a:effectLst/>
                <a:latin typeface="open-sans"/>
              </a:rPr>
              <a:t>How learning takes place</a:t>
            </a:r>
          </a:p>
          <a:p>
            <a:pPr algn="l"/>
            <a:r>
              <a:rPr lang="en-US" b="0" i="0" u="none" strike="noStrike" dirty="0">
                <a:solidFill>
                  <a:srgbClr val="272F37"/>
                </a:solidFill>
                <a:effectLst/>
                <a:latin typeface="open-sans"/>
              </a:rPr>
              <a:t>ABA therapy applies our understanding of how behavior works to real situations. The goal is to increase behaviors that are helpful and decrease behaviors that are harmful or affect learning. Increase desired behaviors with positive reinforcement  Antecedent Behavior Consequence</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Early Start Denver Model (ESDM)</a:t>
            </a:r>
            <a:r>
              <a:rPr lang="en-US" sz="1200" kern="1200" dirty="0">
                <a:solidFill>
                  <a:schemeClr val="tx1"/>
                </a:solidFill>
                <a:latin typeface="+mn-lt"/>
                <a:ea typeface="+mn-ea"/>
                <a:cs typeface="+mn-cs"/>
              </a:rPr>
              <a:t>:</a:t>
            </a:r>
            <a:r>
              <a:rPr lang="en-US" b="0" i="0" u="none" strike="noStrike" dirty="0">
                <a:solidFill>
                  <a:srgbClr val="272F37"/>
                </a:solidFill>
                <a:effectLst/>
                <a:latin typeface="open-sans"/>
              </a:rPr>
              <a:t>The Early Start Denver Model (ESDM) is a behavioral therapy for children with autism between the ages of 12-48 months. It is based on the methods of applied behavior analysis (ABA).</a:t>
            </a:r>
          </a:p>
          <a:p>
            <a:pPr algn="l"/>
            <a:r>
              <a:rPr lang="en-US" b="0" i="0" u="none" strike="noStrike" dirty="0">
                <a:solidFill>
                  <a:srgbClr val="272F37"/>
                </a:solidFill>
                <a:effectLst/>
                <a:latin typeface="open-sans"/>
              </a:rPr>
              <a:t>Parents and therapists use play to build positive and fun relationships. Through play and joint activities, the child is encouraged to boost language, social and cognitive skills.</a:t>
            </a:r>
          </a:p>
          <a:p>
            <a:pPr algn="l">
              <a:buFont typeface="Arial" panose="020B0604020202020204" pitchFamily="34" charset="0"/>
              <a:buChar char="•"/>
            </a:pPr>
            <a:r>
              <a:rPr lang="en-US" b="0" i="0" u="none" strike="noStrike" dirty="0">
                <a:solidFill>
                  <a:srgbClr val="272F37"/>
                </a:solidFill>
                <a:effectLst/>
                <a:latin typeface="open-sans"/>
              </a:rPr>
              <a:t>Based on understanding of normal toddler learning and development</a:t>
            </a:r>
          </a:p>
          <a:p>
            <a:pPr algn="l">
              <a:buFont typeface="Arial" panose="020B0604020202020204" pitchFamily="34" charset="0"/>
              <a:buChar char="•"/>
            </a:pPr>
            <a:r>
              <a:rPr lang="en-US" b="0" i="0" u="none" strike="noStrike" dirty="0">
                <a:solidFill>
                  <a:srgbClr val="272F37"/>
                </a:solidFill>
                <a:effectLst/>
                <a:latin typeface="open-sans"/>
              </a:rPr>
              <a:t>Focused on building positive relationships</a:t>
            </a:r>
          </a:p>
          <a:p>
            <a:pPr algn="l">
              <a:buFont typeface="Arial" panose="020B0604020202020204" pitchFamily="34" charset="0"/>
              <a:buChar char="•"/>
            </a:pPr>
            <a:r>
              <a:rPr lang="en-US" b="0" i="0" u="none" strike="noStrike" dirty="0">
                <a:solidFill>
                  <a:srgbClr val="272F37"/>
                </a:solidFill>
                <a:effectLst/>
                <a:latin typeface="open-sans"/>
              </a:rPr>
              <a:t>Teaching occurs during natural play and everyday activities</a:t>
            </a:r>
          </a:p>
          <a:p>
            <a:pPr algn="l">
              <a:buFont typeface="Arial" panose="020B0604020202020204" pitchFamily="34" charset="0"/>
              <a:buChar char="•"/>
            </a:pPr>
            <a:r>
              <a:rPr lang="en-US" b="0" i="0" u="none" strike="noStrike" dirty="0">
                <a:solidFill>
                  <a:srgbClr val="272F37"/>
                </a:solidFill>
                <a:effectLst/>
                <a:latin typeface="open-sans"/>
              </a:rPr>
              <a:t>Uses play to encourage interaction and communication</a:t>
            </a:r>
          </a:p>
          <a:p>
            <a:pPr algn="l"/>
            <a:r>
              <a:rPr lang="en-US" b="0" i="0" u="none" strike="noStrike" dirty="0">
                <a:solidFill>
                  <a:srgbClr val="272F37"/>
                </a:solidFill>
                <a:effectLst/>
                <a:latin typeface="open-sans"/>
              </a:rPr>
              <a:t>ESDM therapy can be used in many settings, including at home, at a clinic, or in school. Therapy is provided in both group settings and one-on-one.</a:t>
            </a:r>
          </a:p>
          <a:p>
            <a:pPr algn="l"/>
            <a:r>
              <a:rPr lang="en-US" b="0" i="0" u="none" strike="noStrike" dirty="0">
                <a:solidFill>
                  <a:srgbClr val="272F37"/>
                </a:solidFill>
                <a:effectLst/>
                <a:latin typeface="open-sans"/>
              </a:rPr>
              <a:t>It has been found to be effective for children with a wide range of learning styles and abilities. ESDM can help children make progress in their social skills, language skills, and cognitive skills. Children who have significant learning challenges can benefit just as much as those without learning challenges.</a:t>
            </a:r>
          </a:p>
          <a:p>
            <a:pPr algn="l"/>
            <a:r>
              <a:rPr lang="en-US" b="0" i="0" u="none" strike="noStrike" dirty="0">
                <a:solidFill>
                  <a:srgbClr val="272F37"/>
                </a:solidFill>
                <a:effectLst/>
                <a:latin typeface="open-sans"/>
              </a:rPr>
              <a:t>Parent involvement is a key part of the ESDM program. Therapists should explain and model the strategies they use so that families can practice them at home.  </a:t>
            </a:r>
          </a:p>
          <a:p>
            <a:br>
              <a:rPr lang="en-US" dirty="0"/>
            </a:br>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5">
                  <a:extLst>
                    <a:ext uri="{A12FA001-AC4F-418D-AE19-62706E023703}">
                      <ahyp:hlinkClr xmlns:ahyp="http://schemas.microsoft.com/office/drawing/2018/hyperlinkcolor" val="tx"/>
                    </a:ext>
                  </a:extLst>
                </a:hlinkClick>
              </a:rPr>
              <a:t>Floortime</a:t>
            </a:r>
            <a:r>
              <a:rPr lang="en-US" sz="1200" kern="1200" dirty="0">
                <a:solidFill>
                  <a:schemeClr val="tx1"/>
                </a:solidFill>
                <a:latin typeface="+mn-lt"/>
                <a:ea typeface="+mn-ea"/>
                <a:cs typeface="+mn-cs"/>
              </a:rPr>
              <a:t>:</a:t>
            </a:r>
            <a:r>
              <a:rPr lang="en-US" b="0" i="0" u="none" strike="noStrike" dirty="0">
                <a:solidFill>
                  <a:srgbClr val="272F37"/>
                </a:solidFill>
                <a:effectLst/>
                <a:latin typeface="open-sans"/>
              </a:rPr>
              <a:t> is a relationship-based therapy for children with autism. The intervention is called </a:t>
            </a:r>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because the parent gets down on the floor with the child to play and interact with the child at their level.</a:t>
            </a:r>
          </a:p>
          <a:p>
            <a:pPr algn="l"/>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is an alternative to ABA and is sometimes used in combination with ABA therapies.</a:t>
            </a:r>
          </a:p>
          <a:p>
            <a:pPr algn="l"/>
            <a:r>
              <a:rPr lang="en-US" b="0" i="0" u="none" strike="noStrike" dirty="0">
                <a:solidFill>
                  <a:srgbClr val="272F37"/>
                </a:solidFill>
                <a:effectLst/>
                <a:latin typeface="open-sans"/>
              </a:rPr>
              <a:t>The goal is for adults to help children expand their “circles of communication.” They meet the child at their developmental level and build on their strengths.</a:t>
            </a:r>
          </a:p>
          <a:p>
            <a:pPr algn="l"/>
            <a:r>
              <a:rPr lang="en-US" b="0" i="0" u="none" strike="noStrike" dirty="0">
                <a:solidFill>
                  <a:srgbClr val="272F37"/>
                </a:solidFill>
                <a:effectLst/>
                <a:latin typeface="open-sans"/>
              </a:rPr>
              <a:t>Therapists and parents engage children through the activities each child enjoys. They enter the child's games. They follow the child's lead.</a:t>
            </a:r>
          </a:p>
          <a:p>
            <a:pPr algn="l"/>
            <a:r>
              <a:rPr lang="en-US" sz="1800" b="0" i="0" u="none" strike="noStrike" dirty="0">
                <a:solidFill>
                  <a:srgbClr val="5D6369"/>
                </a:solidFill>
                <a:effectLst/>
                <a:latin typeface="ff-real-headline-pro"/>
              </a:rPr>
              <a:t>Six Key Milestones of </a:t>
            </a:r>
            <a:r>
              <a:rPr lang="en-US" sz="1800" b="0" i="0" u="none" strike="noStrike" dirty="0" err="1">
                <a:solidFill>
                  <a:srgbClr val="5D6369"/>
                </a:solidFill>
                <a:effectLst/>
                <a:latin typeface="ff-real-headline-pro"/>
              </a:rPr>
              <a:t>Floortime</a:t>
            </a:r>
            <a:endParaRPr lang="en-US" sz="1800" b="0" i="0" u="none" strike="noStrike" dirty="0">
              <a:solidFill>
                <a:srgbClr val="5D6369"/>
              </a:solidFill>
              <a:effectLst/>
              <a:latin typeface="ff-real-headline-pro"/>
            </a:endParaRPr>
          </a:p>
          <a:p>
            <a:pPr algn="l"/>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aims to help the child reach six key milestones that contribute to emotional and intellectual growth:</a:t>
            </a:r>
          </a:p>
          <a:p>
            <a:pPr algn="l">
              <a:buFont typeface="Arial" panose="020B0604020202020204" pitchFamily="34" charset="0"/>
              <a:buChar char="•"/>
            </a:pPr>
            <a:r>
              <a:rPr lang="en-US" b="0" i="0" u="none" strike="noStrike" dirty="0">
                <a:solidFill>
                  <a:srgbClr val="272F37"/>
                </a:solidFill>
                <a:effectLst/>
                <a:latin typeface="open-sans"/>
              </a:rPr>
              <a:t>Self-regulation and interest in the world</a:t>
            </a:r>
          </a:p>
          <a:p>
            <a:pPr algn="l">
              <a:buFont typeface="Arial" panose="020B0604020202020204" pitchFamily="34" charset="0"/>
              <a:buChar char="•"/>
            </a:pPr>
            <a:r>
              <a:rPr lang="en-US" b="0" i="0" u="none" strike="noStrike" dirty="0">
                <a:solidFill>
                  <a:srgbClr val="272F37"/>
                </a:solidFill>
                <a:effectLst/>
                <a:latin typeface="open-sans"/>
              </a:rPr>
              <a:t>Intimacy, or engagement in relationships</a:t>
            </a:r>
          </a:p>
          <a:p>
            <a:pPr algn="l">
              <a:buFont typeface="Arial" panose="020B0604020202020204" pitchFamily="34" charset="0"/>
              <a:buChar char="•"/>
            </a:pPr>
            <a:r>
              <a:rPr lang="en-US" b="0" i="0" u="none" strike="noStrike" dirty="0">
                <a:solidFill>
                  <a:srgbClr val="272F37"/>
                </a:solidFill>
                <a:effectLst/>
                <a:latin typeface="open-sans"/>
              </a:rPr>
              <a:t>Two-way communication</a:t>
            </a:r>
          </a:p>
          <a:p>
            <a:pPr algn="l">
              <a:buFont typeface="Arial" panose="020B0604020202020204" pitchFamily="34" charset="0"/>
              <a:buChar char="•"/>
            </a:pPr>
            <a:r>
              <a:rPr lang="en-US" b="0" i="0" u="none" strike="noStrike" dirty="0">
                <a:solidFill>
                  <a:srgbClr val="272F37"/>
                </a:solidFill>
                <a:effectLst/>
                <a:latin typeface="open-sans"/>
              </a:rPr>
              <a:t>Complex communication</a:t>
            </a:r>
          </a:p>
          <a:p>
            <a:pPr algn="l">
              <a:buFont typeface="Arial" panose="020B0604020202020204" pitchFamily="34" charset="0"/>
              <a:buChar char="•"/>
            </a:pPr>
            <a:r>
              <a:rPr lang="en-US" b="0" i="0" u="none" strike="noStrike" dirty="0">
                <a:solidFill>
                  <a:srgbClr val="272F37"/>
                </a:solidFill>
                <a:effectLst/>
                <a:latin typeface="open-sans"/>
              </a:rPr>
              <a:t>Emotional ideas</a:t>
            </a:r>
          </a:p>
          <a:p>
            <a:pPr algn="l">
              <a:buFont typeface="Arial" panose="020B0604020202020204" pitchFamily="34" charset="0"/>
              <a:buChar char="•"/>
            </a:pPr>
            <a:r>
              <a:rPr lang="en-US" b="0" i="0" u="none" strike="noStrike" dirty="0">
                <a:solidFill>
                  <a:srgbClr val="272F37"/>
                </a:solidFill>
                <a:effectLst/>
                <a:latin typeface="open-sans"/>
              </a:rPr>
              <a:t>Emotional thinking</a:t>
            </a:r>
          </a:p>
          <a:p>
            <a:pPr algn="l"/>
            <a:r>
              <a:rPr lang="en-US" b="0" i="0" u="none" strike="noStrike" dirty="0">
                <a:solidFill>
                  <a:srgbClr val="272F37"/>
                </a:solidFill>
                <a:effectLst/>
                <a:latin typeface="open-sans"/>
              </a:rPr>
              <a:t>Therapists teach parents how to direct their children into more and more complex interactions. This process, called “opening and closing circles of communication,” is central to the </a:t>
            </a:r>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approach.</a:t>
            </a:r>
          </a:p>
          <a:p>
            <a:pPr algn="l"/>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does not work on speech, motor or cognitive skills in isolation. It addresses these areas through its focus on emotional development.</a:t>
            </a:r>
          </a:p>
          <a:p>
            <a:pPr algn="l"/>
            <a:r>
              <a:rPr lang="en-US" b="0" i="0" u="none" strike="noStrike" dirty="0">
                <a:solidFill>
                  <a:srgbClr val="272F37"/>
                </a:solidFill>
                <a:effectLst/>
                <a:latin typeface="open-sans"/>
              </a:rPr>
              <a:t>Overall, this method encourages children with autism to push themselves to their full potential. It develops “who they are,” rather than “what their diagnosis says.”</a:t>
            </a:r>
          </a:p>
          <a:p>
            <a:pPr algn="l"/>
            <a:r>
              <a:rPr lang="en-US" sz="1800" b="0" i="0" u="none" strike="noStrike" dirty="0">
                <a:solidFill>
                  <a:srgbClr val="5D6369"/>
                </a:solidFill>
                <a:effectLst/>
                <a:latin typeface="ff-real-headline-pro"/>
              </a:rPr>
              <a:t>How does </a:t>
            </a:r>
            <a:r>
              <a:rPr lang="en-US" sz="1800" b="0" i="0" u="none" strike="noStrike" dirty="0" err="1">
                <a:solidFill>
                  <a:srgbClr val="5D6369"/>
                </a:solidFill>
                <a:effectLst/>
                <a:latin typeface="ff-real-headline-pro"/>
              </a:rPr>
              <a:t>Floortime</a:t>
            </a:r>
            <a:r>
              <a:rPr lang="en-US" sz="1800" b="0" i="0" u="none" strike="noStrike" dirty="0">
                <a:solidFill>
                  <a:srgbClr val="5D6369"/>
                </a:solidFill>
                <a:effectLst/>
                <a:latin typeface="ff-real-headline-pro"/>
              </a:rPr>
              <a:t> work?</a:t>
            </a:r>
          </a:p>
          <a:p>
            <a:pPr algn="l"/>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takes place in a calm environment. This can be at home or in a professional setting.</a:t>
            </a:r>
          </a:p>
          <a:p>
            <a:pPr algn="l"/>
            <a:r>
              <a:rPr lang="en-US" b="0" i="0" u="none" strike="noStrike" dirty="0">
                <a:solidFill>
                  <a:srgbClr val="272F37"/>
                </a:solidFill>
                <a:effectLst/>
                <a:latin typeface="open-sans"/>
              </a:rPr>
              <a:t>Therapy sessions range from two to five hours a day. They include training for parents and caregivers as well as interaction with the child.</a:t>
            </a:r>
          </a:p>
          <a:p>
            <a:pPr algn="l"/>
            <a:r>
              <a:rPr lang="en-US" b="0" i="0" u="none" strike="noStrike" dirty="0">
                <a:solidFill>
                  <a:srgbClr val="272F37"/>
                </a:solidFill>
                <a:effectLst/>
                <a:latin typeface="open-sans"/>
              </a:rPr>
              <a:t>During a session, the parent or provider joins in the child’s activities and follows the child’s lead. The parent or provider then engages the child in increasingly complex interactions.</a:t>
            </a:r>
          </a:p>
          <a:p>
            <a:pPr algn="l"/>
            <a:r>
              <a:rPr lang="en-US" b="0" i="0" u="none" strike="noStrike" dirty="0" err="1">
                <a:solidFill>
                  <a:srgbClr val="272F37"/>
                </a:solidFill>
                <a:effectLst/>
                <a:latin typeface="open-sans"/>
              </a:rPr>
              <a:t>Floortime</a:t>
            </a:r>
            <a:r>
              <a:rPr lang="en-US" b="0" i="0" u="none" strike="noStrike" dirty="0">
                <a:solidFill>
                  <a:srgbClr val="272F37"/>
                </a:solidFill>
                <a:effectLst/>
                <a:latin typeface="open-sans"/>
              </a:rPr>
              <a:t> encourages inclusion with typically developing peers when used in a preschool setting.</a:t>
            </a:r>
          </a:p>
          <a:p>
            <a:pPr algn="l"/>
            <a:r>
              <a:rPr lang="en-US" b="0" i="0" u="none" strike="noStrike" dirty="0">
                <a:solidFill>
                  <a:srgbClr val="272F37"/>
                </a:solidFill>
                <a:effectLst/>
                <a:latin typeface="open-sans"/>
              </a:rPr>
              <a:t>Sessions emphasize back-and-forth play. This builds the foundation for shared attention, engagement and problem solving. Parents and therapists help the child maintain focus to sharpen interactions and abstract, logical thinking.</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6">
                  <a:extLst>
                    <a:ext uri="{A12FA001-AC4F-418D-AE19-62706E023703}">
                      <ahyp:hlinkClr xmlns:ahyp="http://schemas.microsoft.com/office/drawing/2018/hyperlinkcolor" val="tx"/>
                    </a:ext>
                  </a:extLst>
                </a:hlinkClick>
              </a:rPr>
              <a:t>Occupational Therapy (OT)</a:t>
            </a:r>
            <a:r>
              <a:rPr lang="en-US" sz="1200" kern="1200" dirty="0">
                <a:solidFill>
                  <a:schemeClr val="tx1"/>
                </a:solidFill>
                <a:latin typeface="+mn-lt"/>
                <a:ea typeface="+mn-ea"/>
                <a:cs typeface="+mn-cs"/>
              </a:rPr>
              <a:t>:</a:t>
            </a:r>
            <a:r>
              <a:rPr lang="en-US" b="0" i="0" u="none" strike="noStrike" dirty="0">
                <a:solidFill>
                  <a:srgbClr val="272F37"/>
                </a:solidFill>
                <a:effectLst/>
                <a:latin typeface="open-sans"/>
              </a:rPr>
              <a:t>Occupational therapy (OT) helps people work on cognitive, physical, social, and motor skills. The goal is to improve everyday skills which allow people to become more independent and participate in a wide range of activities. </a:t>
            </a:r>
          </a:p>
          <a:p>
            <a:pPr algn="l"/>
            <a:r>
              <a:rPr lang="en-US" b="0" i="0" u="none" strike="noStrike" dirty="0">
                <a:solidFill>
                  <a:srgbClr val="272F37"/>
                </a:solidFill>
                <a:effectLst/>
                <a:latin typeface="open-sans"/>
              </a:rPr>
              <a:t>For people with autism, OT programs often focus on play skills, learning strategies, and self-care. OT strategies can also help to manage sensory issues.</a:t>
            </a:r>
          </a:p>
          <a:p>
            <a:pPr algn="l"/>
            <a:r>
              <a:rPr lang="en-US" b="0" i="0" u="none" strike="noStrike" dirty="0">
                <a:solidFill>
                  <a:srgbClr val="272F37"/>
                </a:solidFill>
                <a:effectLst/>
                <a:latin typeface="open-sans"/>
              </a:rPr>
              <a:t>The occupational therapist will begin by evaluating the person's current level of ability. The evaluation looks at several areas, including how the person:</a:t>
            </a:r>
          </a:p>
          <a:p>
            <a:pPr algn="l">
              <a:buFont typeface="Arial" panose="020B0604020202020204" pitchFamily="34" charset="0"/>
              <a:buChar char="•"/>
            </a:pPr>
            <a:r>
              <a:rPr lang="en-US" b="0" i="0" u="none" strike="noStrike" dirty="0">
                <a:solidFill>
                  <a:srgbClr val="272F37"/>
                </a:solidFill>
                <a:effectLst/>
                <a:latin typeface="open-sans"/>
              </a:rPr>
              <a:t>Learns</a:t>
            </a:r>
          </a:p>
          <a:p>
            <a:pPr algn="l">
              <a:buFont typeface="Arial" panose="020B0604020202020204" pitchFamily="34" charset="0"/>
              <a:buChar char="•"/>
            </a:pPr>
            <a:r>
              <a:rPr lang="en-US" b="0" i="0" u="none" strike="noStrike" dirty="0">
                <a:solidFill>
                  <a:srgbClr val="272F37"/>
                </a:solidFill>
                <a:effectLst/>
                <a:latin typeface="open-sans"/>
              </a:rPr>
              <a:t>Plays</a:t>
            </a:r>
          </a:p>
          <a:p>
            <a:pPr algn="l">
              <a:buFont typeface="Arial" panose="020B0604020202020204" pitchFamily="34" charset="0"/>
              <a:buChar char="•"/>
            </a:pPr>
            <a:r>
              <a:rPr lang="en-US" b="0" i="0" u="none" strike="noStrike" dirty="0">
                <a:solidFill>
                  <a:srgbClr val="272F37"/>
                </a:solidFill>
                <a:effectLst/>
                <a:latin typeface="open-sans"/>
              </a:rPr>
              <a:t>Cares for themselves</a:t>
            </a:r>
          </a:p>
          <a:p>
            <a:pPr algn="l">
              <a:buFont typeface="Arial" panose="020B0604020202020204" pitchFamily="34" charset="0"/>
              <a:buChar char="•"/>
            </a:pPr>
            <a:r>
              <a:rPr lang="en-US" b="0" i="0" u="none" strike="noStrike" dirty="0">
                <a:solidFill>
                  <a:srgbClr val="272F37"/>
                </a:solidFill>
                <a:effectLst/>
                <a:latin typeface="open-sans"/>
              </a:rPr>
              <a:t>Interacts with their environment</a:t>
            </a:r>
          </a:p>
          <a:p>
            <a:pPr algn="l"/>
            <a:r>
              <a:rPr lang="en-US" b="0" i="0" u="none" strike="noStrike" dirty="0">
                <a:solidFill>
                  <a:srgbClr val="272F37"/>
                </a:solidFill>
                <a:effectLst/>
                <a:latin typeface="open-sans"/>
              </a:rPr>
              <a:t>The evaluation will also identify any obstacles that prevent the person from participating in any typical day-to-day activities.</a:t>
            </a:r>
          </a:p>
          <a:p>
            <a:pPr algn="l"/>
            <a:r>
              <a:rPr lang="en-US" b="0" i="0" u="none" strike="noStrike" dirty="0">
                <a:solidFill>
                  <a:srgbClr val="272F37"/>
                </a:solidFill>
                <a:effectLst/>
                <a:latin typeface="open-sans"/>
              </a:rPr>
              <a:t>Based on this evaluation, the therapist creates goals and strategies that will allow the person to work on key skills. Some examples of common goals include:</a:t>
            </a:r>
          </a:p>
          <a:p>
            <a:pPr algn="l">
              <a:buFont typeface="Arial" panose="020B0604020202020204" pitchFamily="34" charset="0"/>
              <a:buChar char="•"/>
            </a:pPr>
            <a:r>
              <a:rPr lang="en-US" b="0" i="0" u="none" strike="noStrike" dirty="0">
                <a:solidFill>
                  <a:srgbClr val="272F37"/>
                </a:solidFill>
                <a:effectLst/>
                <a:latin typeface="open-sans"/>
              </a:rPr>
              <a:t>Independent dressing</a:t>
            </a:r>
          </a:p>
          <a:p>
            <a:pPr algn="l">
              <a:buFont typeface="Arial" panose="020B0604020202020204" pitchFamily="34" charset="0"/>
              <a:buChar char="•"/>
            </a:pPr>
            <a:r>
              <a:rPr lang="en-US" b="0" i="0" u="none" strike="noStrike" dirty="0">
                <a:solidFill>
                  <a:srgbClr val="272F37"/>
                </a:solidFill>
                <a:effectLst/>
                <a:latin typeface="open-sans"/>
              </a:rPr>
              <a:t>Eating</a:t>
            </a:r>
          </a:p>
          <a:p>
            <a:pPr algn="l">
              <a:buFont typeface="Arial" panose="020B0604020202020204" pitchFamily="34" charset="0"/>
              <a:buChar char="•"/>
            </a:pPr>
            <a:r>
              <a:rPr lang="en-US" b="0" i="0" u="none" strike="noStrike" dirty="0">
                <a:solidFill>
                  <a:srgbClr val="272F37"/>
                </a:solidFill>
                <a:effectLst/>
                <a:latin typeface="open-sans"/>
              </a:rPr>
              <a:t>Grooming</a:t>
            </a:r>
          </a:p>
          <a:p>
            <a:pPr algn="l">
              <a:buFont typeface="Arial" panose="020B0604020202020204" pitchFamily="34" charset="0"/>
              <a:buChar char="•"/>
            </a:pPr>
            <a:r>
              <a:rPr lang="en-US" b="0" i="0" u="none" strike="noStrike" dirty="0">
                <a:solidFill>
                  <a:srgbClr val="272F37"/>
                </a:solidFill>
                <a:effectLst/>
                <a:latin typeface="open-sans"/>
              </a:rPr>
              <a:t>Using the bathroom</a:t>
            </a:r>
          </a:p>
          <a:p>
            <a:pPr algn="l">
              <a:buFont typeface="Arial" panose="020B0604020202020204" pitchFamily="34" charset="0"/>
              <a:buChar char="•"/>
            </a:pPr>
            <a:r>
              <a:rPr lang="en-US" b="0" i="0" u="none" strike="noStrike" dirty="0">
                <a:solidFill>
                  <a:srgbClr val="272F37"/>
                </a:solidFill>
                <a:effectLst/>
                <a:latin typeface="open-sans"/>
              </a:rPr>
              <a:t>Fine motor skills like writing, coloring, and cutting with scissors</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7">
                  <a:extLst>
                    <a:ext uri="{A12FA001-AC4F-418D-AE19-62706E023703}">
                      <ahyp:hlinkClr xmlns:ahyp="http://schemas.microsoft.com/office/drawing/2018/hyperlinkcolor" val="tx"/>
                    </a:ext>
                  </a:extLst>
                </a:hlinkClick>
              </a:rPr>
              <a:t>Pivotal Response Treatment (PRT)</a:t>
            </a:r>
            <a:r>
              <a:rPr lang="en-US" sz="1200" kern="1200" dirty="0">
                <a:solidFill>
                  <a:schemeClr val="tx1"/>
                </a:solidFill>
                <a:latin typeface="+mn-lt"/>
                <a:ea typeface="+mn-ea"/>
                <a:cs typeface="+mn-cs"/>
              </a:rPr>
              <a:t>:</a:t>
            </a:r>
            <a:r>
              <a:rPr lang="en-US" b="0" i="0" u="none" strike="noStrike" dirty="0">
                <a:solidFill>
                  <a:srgbClr val="272F37"/>
                </a:solidFill>
                <a:effectLst/>
                <a:latin typeface="open-sans"/>
              </a:rPr>
              <a:t>Pivotal Response Treatment, or PRT, is a behavioral treatment for autism. This therapy is play-based and initiated by the child. PRT is based on the principles of Applied Behavior Analysis (ABA).</a:t>
            </a:r>
          </a:p>
          <a:p>
            <a:pPr algn="l"/>
            <a:r>
              <a:rPr lang="en-US" b="0" i="0" u="none" strike="noStrike" dirty="0">
                <a:solidFill>
                  <a:srgbClr val="272F37"/>
                </a:solidFill>
                <a:effectLst/>
                <a:latin typeface="open-sans"/>
              </a:rPr>
              <a:t>Goals of this approach include:</a:t>
            </a:r>
          </a:p>
          <a:p>
            <a:pPr algn="l">
              <a:buFont typeface="Arial" panose="020B0604020202020204" pitchFamily="34" charset="0"/>
              <a:buChar char="•"/>
            </a:pPr>
            <a:r>
              <a:rPr lang="en-US" b="0" i="0" u="none" strike="noStrike" dirty="0">
                <a:solidFill>
                  <a:srgbClr val="272F37"/>
                </a:solidFill>
                <a:effectLst/>
                <a:latin typeface="open-sans"/>
              </a:rPr>
              <a:t>Development of communication and language skills</a:t>
            </a:r>
          </a:p>
          <a:p>
            <a:pPr algn="l">
              <a:buFont typeface="Arial" panose="020B0604020202020204" pitchFamily="34" charset="0"/>
              <a:buChar char="•"/>
            </a:pPr>
            <a:r>
              <a:rPr lang="en-US" b="0" i="0" u="none" strike="noStrike" dirty="0">
                <a:solidFill>
                  <a:srgbClr val="272F37"/>
                </a:solidFill>
                <a:effectLst/>
                <a:latin typeface="open-sans"/>
              </a:rPr>
              <a:t>Increasing positive social behaviors</a:t>
            </a:r>
          </a:p>
          <a:p>
            <a:pPr algn="l">
              <a:buFont typeface="Arial" panose="020B0604020202020204" pitchFamily="34" charset="0"/>
              <a:buChar char="•"/>
            </a:pPr>
            <a:r>
              <a:rPr lang="en-US" b="0" i="0" u="none" strike="noStrike" dirty="0">
                <a:solidFill>
                  <a:srgbClr val="272F37"/>
                </a:solidFill>
                <a:effectLst/>
                <a:latin typeface="open-sans"/>
              </a:rPr>
              <a:t>Relief from disruptive self-stimulatory behaviors</a:t>
            </a:r>
          </a:p>
          <a:p>
            <a:pPr algn="l"/>
            <a:r>
              <a:rPr lang="en-US" b="0" i="0" u="none" strike="noStrike" dirty="0">
                <a:solidFill>
                  <a:srgbClr val="272F37"/>
                </a:solidFill>
                <a:effectLst/>
                <a:latin typeface="open-sans"/>
              </a:rPr>
              <a:t>The PRT therapist targets “pivotal” areas of a child’s development instead of working on one specific behavior. By focusing on pivotal areas, PRT produces improvements across other areas of social skills, communication, behavior and learning.</a:t>
            </a:r>
          </a:p>
          <a:p>
            <a:pPr algn="l"/>
            <a:r>
              <a:rPr lang="en-US" b="1" i="0" u="none" strike="noStrike" dirty="0">
                <a:solidFill>
                  <a:srgbClr val="272F37"/>
                </a:solidFill>
                <a:effectLst/>
                <a:latin typeface="open-sans"/>
              </a:rPr>
              <a:t>Pivotal areas include: </a:t>
            </a:r>
            <a:endParaRPr lang="en-US" b="0" i="0" u="none" strike="noStrike" dirty="0">
              <a:solidFill>
                <a:srgbClr val="272F37"/>
              </a:solidFill>
              <a:effectLst/>
              <a:latin typeface="open-sans"/>
            </a:endParaRPr>
          </a:p>
          <a:p>
            <a:pPr algn="l">
              <a:buFont typeface="Arial" panose="020B0604020202020204" pitchFamily="34" charset="0"/>
              <a:buChar char="•"/>
            </a:pPr>
            <a:r>
              <a:rPr lang="en-US" b="1" i="0" u="none" strike="noStrike" dirty="0">
                <a:solidFill>
                  <a:srgbClr val="272F37"/>
                </a:solidFill>
                <a:effectLst/>
                <a:latin typeface="open-sans"/>
              </a:rPr>
              <a:t>Motivation</a:t>
            </a:r>
            <a:endParaRPr lang="en-US" b="0" i="0" u="none" strike="noStrike" dirty="0">
              <a:solidFill>
                <a:srgbClr val="272F37"/>
              </a:solidFill>
              <a:effectLst/>
              <a:latin typeface="open-sans"/>
            </a:endParaRPr>
          </a:p>
          <a:p>
            <a:pPr algn="l">
              <a:buFont typeface="Arial" panose="020B0604020202020204" pitchFamily="34" charset="0"/>
              <a:buChar char="•"/>
            </a:pPr>
            <a:r>
              <a:rPr lang="en-US" b="1" i="0" u="none" strike="noStrike" dirty="0">
                <a:solidFill>
                  <a:srgbClr val="272F37"/>
                </a:solidFill>
                <a:effectLst/>
                <a:latin typeface="open-sans"/>
              </a:rPr>
              <a:t>Response to multiple cues</a:t>
            </a:r>
            <a:endParaRPr lang="en-US" b="0" i="0" u="none" strike="noStrike" dirty="0">
              <a:solidFill>
                <a:srgbClr val="272F37"/>
              </a:solidFill>
              <a:effectLst/>
              <a:latin typeface="open-sans"/>
            </a:endParaRPr>
          </a:p>
          <a:p>
            <a:pPr algn="l">
              <a:buFont typeface="Arial" panose="020B0604020202020204" pitchFamily="34" charset="0"/>
              <a:buChar char="•"/>
            </a:pPr>
            <a:r>
              <a:rPr lang="en-US" b="1" i="0" u="none" strike="noStrike" dirty="0">
                <a:solidFill>
                  <a:srgbClr val="272F37"/>
                </a:solidFill>
                <a:effectLst/>
                <a:latin typeface="open-sans"/>
              </a:rPr>
              <a:t>Self-management </a:t>
            </a:r>
            <a:endParaRPr lang="en-US" b="0" i="0" u="none" strike="noStrike" dirty="0">
              <a:solidFill>
                <a:srgbClr val="272F37"/>
              </a:solidFill>
              <a:effectLst/>
              <a:latin typeface="open-sans"/>
            </a:endParaRPr>
          </a:p>
          <a:p>
            <a:pPr algn="l">
              <a:buFont typeface="Arial" panose="020B0604020202020204" pitchFamily="34" charset="0"/>
              <a:buChar char="•"/>
            </a:pPr>
            <a:r>
              <a:rPr lang="en-US" b="1" i="0" u="none" strike="noStrike" dirty="0">
                <a:solidFill>
                  <a:srgbClr val="272F37"/>
                </a:solidFill>
                <a:effectLst/>
                <a:latin typeface="open-sans"/>
              </a:rPr>
              <a:t>Initiation of social interactions </a:t>
            </a:r>
            <a:endParaRPr lang="en-US" b="0" i="0" u="none" strike="noStrike" dirty="0">
              <a:solidFill>
                <a:srgbClr val="272F37"/>
              </a:solidFill>
              <a:effectLst/>
              <a:latin typeface="open-sans"/>
            </a:endParaRPr>
          </a:p>
          <a:p>
            <a:pPr algn="l"/>
            <a:r>
              <a:rPr lang="en-US" b="0" i="0" u="none" strike="noStrike" dirty="0">
                <a:solidFill>
                  <a:srgbClr val="272F37"/>
                </a:solidFill>
                <a:effectLst/>
                <a:latin typeface="open-sans"/>
              </a:rPr>
              <a:t>Motivation strategies are an important part of the PRT approach. These emphasize natural reinforcement.</a:t>
            </a:r>
          </a:p>
          <a:p>
            <a:pPr algn="l"/>
            <a:r>
              <a:rPr lang="en-US" b="0" i="0" u="none" strike="noStrike" dirty="0">
                <a:solidFill>
                  <a:srgbClr val="272F37"/>
                </a:solidFill>
                <a:effectLst/>
                <a:latin typeface="open-sans"/>
              </a:rPr>
              <a:t>For example, if a child makes a meaningful attempt to request a stuffed animal, the reward is the stuffed animal – not a candy or other unrelated reward. Children are rewarded for making a good attempt, even if it is not perfect. </a:t>
            </a:r>
          </a:p>
          <a:p>
            <a:pPr algn="l"/>
            <a:r>
              <a:rPr lang="en-US" b="0" i="0" u="none" strike="noStrike" dirty="0">
                <a:solidFill>
                  <a:srgbClr val="272F37"/>
                </a:solidFill>
                <a:effectLst/>
                <a:latin typeface="open-sans"/>
              </a:rPr>
              <a:t>PRT was developed by Dr. Robert L. </a:t>
            </a:r>
            <a:r>
              <a:rPr lang="en-US" b="0" i="0" u="none" strike="noStrike" dirty="0" err="1">
                <a:solidFill>
                  <a:srgbClr val="272F37"/>
                </a:solidFill>
                <a:effectLst/>
                <a:latin typeface="open-sans"/>
              </a:rPr>
              <a:t>Koegel</a:t>
            </a:r>
            <a:r>
              <a:rPr lang="en-US" b="0" i="0" u="none" strike="noStrike" dirty="0">
                <a:solidFill>
                  <a:srgbClr val="272F37"/>
                </a:solidFill>
                <a:effectLst/>
                <a:latin typeface="open-sans"/>
              </a:rPr>
              <a:t> and Dr. Lynn Kern </a:t>
            </a:r>
            <a:r>
              <a:rPr lang="en-US" b="0" i="0" u="none" strike="noStrike" dirty="0" err="1">
                <a:solidFill>
                  <a:srgbClr val="272F37"/>
                </a:solidFill>
                <a:effectLst/>
                <a:latin typeface="open-sans"/>
              </a:rPr>
              <a:t>Koegel</a:t>
            </a:r>
            <a:r>
              <a:rPr lang="en-US" b="0" i="0" u="none" strike="noStrike" dirty="0">
                <a:solidFill>
                  <a:srgbClr val="272F37"/>
                </a:solidFill>
                <a:effectLst/>
                <a:latin typeface="open-sans"/>
              </a:rPr>
              <a:t> of Stanford University. It was previously called the Natural Language Paradigm (NLP). This approach has been used since the 1970s.</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8">
                  <a:extLst>
                    <a:ext uri="{A12FA001-AC4F-418D-AE19-62706E023703}">
                      <ahyp:hlinkClr xmlns:ahyp="http://schemas.microsoft.com/office/drawing/2018/hyperlinkcolor" val="tx"/>
                    </a:ext>
                  </a:extLst>
                </a:hlinkClick>
              </a:rPr>
              <a:t>Relationship Development Intervention (RDI)</a:t>
            </a:r>
            <a:r>
              <a:rPr lang="en-US" sz="1200" kern="1200" dirty="0">
                <a:solidFill>
                  <a:schemeClr val="tx1"/>
                </a:solidFill>
                <a:latin typeface="+mn-lt"/>
                <a:ea typeface="+mn-ea"/>
                <a:cs typeface="+mn-cs"/>
              </a:rPr>
              <a:t>:</a:t>
            </a:r>
          </a:p>
          <a:p>
            <a:pPr algn="l"/>
            <a:r>
              <a:rPr lang="en-US" sz="1200" b="0" i="0" u="none" strike="noStrike" kern="1200" dirty="0">
                <a:solidFill>
                  <a:schemeClr val="tx1"/>
                </a:solidFill>
                <a:effectLst/>
                <a:latin typeface="+mn-lt"/>
                <a:ea typeface="+mn-ea"/>
                <a:cs typeface="+mn-cs"/>
              </a:rPr>
              <a:t>Not much research</a:t>
            </a:r>
          </a:p>
          <a:p>
            <a:pPr algn="l"/>
            <a:r>
              <a:rPr lang="en-US" b="0" i="0" u="none" strike="noStrike" dirty="0">
                <a:solidFill>
                  <a:srgbClr val="272F37"/>
                </a:solidFill>
                <a:effectLst/>
                <a:latin typeface="open-sans"/>
              </a:rPr>
              <a:t>Relationship Development Intervention (RDI) is a family-based, behavioral treatment which addresses the core symptoms of autism. It focuses on building social and emotional skills. Parents are trained as the primary therapist in most RDI programs.</a:t>
            </a:r>
          </a:p>
          <a:p>
            <a:pPr algn="l"/>
            <a:r>
              <a:rPr lang="en-US" b="0" i="0" u="none" strike="noStrike" dirty="0">
                <a:solidFill>
                  <a:srgbClr val="272F37"/>
                </a:solidFill>
                <a:effectLst/>
                <a:latin typeface="open-sans"/>
              </a:rPr>
              <a:t>RDI helps people with autism form personal relationships by strengthening the building blocks of social connections. This includes the ability to form an emotional bond and share experiences with others.</a:t>
            </a:r>
          </a:p>
          <a:p>
            <a:pPr algn="l"/>
            <a:r>
              <a:rPr lang="en-US" sz="1800" b="0" i="0" u="none" strike="noStrike" dirty="0">
                <a:solidFill>
                  <a:srgbClr val="5D6369"/>
                </a:solidFill>
                <a:effectLst/>
                <a:latin typeface="ff-real-headline-pro"/>
              </a:rPr>
              <a:t>Dynamic Intelligence</a:t>
            </a:r>
          </a:p>
          <a:p>
            <a:pPr algn="l"/>
            <a:r>
              <a:rPr lang="en-US" b="0" i="0" u="none" strike="noStrike" dirty="0">
                <a:solidFill>
                  <a:srgbClr val="272F37"/>
                </a:solidFill>
                <a:effectLst/>
                <a:latin typeface="open-sans"/>
              </a:rPr>
              <a:t>RDI builds on the idea that “dynamic intelligence” is key to improving quality of life for individuals with autism.</a:t>
            </a:r>
          </a:p>
          <a:p>
            <a:pPr algn="l"/>
            <a:r>
              <a:rPr lang="en-US" sz="1800" b="0" i="0" u="none" strike="noStrike" dirty="0">
                <a:solidFill>
                  <a:srgbClr val="5D6369"/>
                </a:solidFill>
                <a:effectLst/>
                <a:latin typeface="ff-real-headline-pro"/>
              </a:rPr>
              <a:t>Dynamic intelligence means the ability to think flexibly:</a:t>
            </a:r>
          </a:p>
          <a:p>
            <a:pPr algn="l">
              <a:buFont typeface="Arial" panose="020B0604020202020204" pitchFamily="34" charset="0"/>
              <a:buChar char="•"/>
            </a:pPr>
            <a:r>
              <a:rPr lang="en-US" b="0" i="0" u="none" strike="noStrike" dirty="0">
                <a:solidFill>
                  <a:srgbClr val="272F37"/>
                </a:solidFill>
                <a:effectLst/>
                <a:latin typeface="open-sans"/>
              </a:rPr>
              <a:t>Understand different perspectives</a:t>
            </a:r>
          </a:p>
          <a:p>
            <a:pPr algn="l">
              <a:buFont typeface="Arial" panose="020B0604020202020204" pitchFamily="34" charset="0"/>
              <a:buChar char="•"/>
            </a:pPr>
            <a:r>
              <a:rPr lang="en-US" b="0" i="0" u="none" strike="noStrike" dirty="0">
                <a:solidFill>
                  <a:srgbClr val="272F37"/>
                </a:solidFill>
                <a:effectLst/>
                <a:latin typeface="open-sans"/>
              </a:rPr>
              <a:t>Cope with change</a:t>
            </a:r>
          </a:p>
          <a:p>
            <a:pPr algn="l">
              <a:buFont typeface="Arial" panose="020B0604020202020204" pitchFamily="34" charset="0"/>
              <a:buChar char="•"/>
            </a:pPr>
            <a:r>
              <a:rPr lang="en-US" b="0" i="0" u="none" strike="noStrike" dirty="0">
                <a:solidFill>
                  <a:srgbClr val="272F37"/>
                </a:solidFill>
                <a:effectLst/>
                <a:latin typeface="open-sans"/>
              </a:rPr>
              <a:t>Integrate information from multiple sources (e.g. sights and sounds)</a:t>
            </a:r>
          </a:p>
          <a:p>
            <a:pPr algn="l"/>
            <a:r>
              <a:rPr lang="en-US" sz="1800" b="0" i="0" u="none" strike="noStrike" dirty="0">
                <a:solidFill>
                  <a:srgbClr val="5D6369"/>
                </a:solidFill>
                <a:effectLst/>
                <a:latin typeface="ff-real-headline-pro"/>
              </a:rPr>
              <a:t>There are six objectives of RDI:</a:t>
            </a:r>
          </a:p>
          <a:p>
            <a:pPr algn="l">
              <a:buFont typeface="+mj-lt"/>
              <a:buAutoNum type="arabicPeriod"/>
            </a:pPr>
            <a:r>
              <a:rPr lang="en-US" b="1" i="0" u="none" strike="noStrike" dirty="0">
                <a:solidFill>
                  <a:srgbClr val="272F37"/>
                </a:solidFill>
                <a:effectLst/>
                <a:latin typeface="open-sans"/>
              </a:rPr>
              <a:t>Emotional Referencing</a:t>
            </a:r>
            <a:r>
              <a:rPr lang="en-US" b="0" i="0" u="none" strike="noStrike" dirty="0">
                <a:solidFill>
                  <a:srgbClr val="272F37"/>
                </a:solidFill>
                <a:effectLst/>
                <a:latin typeface="open-sans"/>
              </a:rPr>
              <a:t>: the ability to learn from the emotional and subjective experiences of others</a:t>
            </a:r>
          </a:p>
          <a:p>
            <a:pPr algn="l">
              <a:buFont typeface="+mj-lt"/>
              <a:buAutoNum type="arabicPeriod"/>
            </a:pPr>
            <a:r>
              <a:rPr lang="en-US" b="1" i="0" u="none" strike="noStrike" dirty="0">
                <a:solidFill>
                  <a:srgbClr val="272F37"/>
                </a:solidFill>
                <a:effectLst/>
                <a:latin typeface="open-sans"/>
              </a:rPr>
              <a:t>Social Coordination</a:t>
            </a:r>
            <a:r>
              <a:rPr lang="en-US" b="0" i="0" u="none" strike="noStrike" dirty="0">
                <a:solidFill>
                  <a:srgbClr val="272F37"/>
                </a:solidFill>
                <a:effectLst/>
                <a:latin typeface="open-sans"/>
              </a:rPr>
              <a:t>: the ability to observe and control behavior to successfully participate in social relationships</a:t>
            </a:r>
          </a:p>
          <a:p>
            <a:pPr algn="l">
              <a:buFont typeface="+mj-lt"/>
              <a:buAutoNum type="arabicPeriod"/>
            </a:pPr>
            <a:r>
              <a:rPr lang="en-US" b="1" i="0" u="none" strike="noStrike" dirty="0">
                <a:solidFill>
                  <a:srgbClr val="272F37"/>
                </a:solidFill>
                <a:effectLst/>
                <a:latin typeface="open-sans"/>
              </a:rPr>
              <a:t>Declarative Language</a:t>
            </a:r>
            <a:r>
              <a:rPr lang="en-US" b="0" i="0" u="none" strike="noStrike" dirty="0">
                <a:solidFill>
                  <a:srgbClr val="272F37"/>
                </a:solidFill>
                <a:effectLst/>
                <a:latin typeface="open-sans"/>
              </a:rPr>
              <a:t>: the ability to use language and non-verbal communication to express curiosity, invite others to interact, share perceptions and feelings and coordinate your actions with others</a:t>
            </a:r>
          </a:p>
          <a:p>
            <a:pPr algn="l">
              <a:buFont typeface="+mj-lt"/>
              <a:buAutoNum type="arabicPeriod"/>
            </a:pPr>
            <a:r>
              <a:rPr lang="en-US" b="1" i="0" u="none" strike="noStrike" dirty="0">
                <a:solidFill>
                  <a:srgbClr val="272F37"/>
                </a:solidFill>
                <a:effectLst/>
                <a:latin typeface="open-sans"/>
              </a:rPr>
              <a:t>Flexible Thinking</a:t>
            </a:r>
            <a:r>
              <a:rPr lang="en-US" b="0" i="0" u="none" strike="noStrike" dirty="0">
                <a:solidFill>
                  <a:srgbClr val="272F37"/>
                </a:solidFill>
                <a:effectLst/>
                <a:latin typeface="open-sans"/>
              </a:rPr>
              <a:t>: the ability to adapt and alter plans as circumstances change</a:t>
            </a:r>
          </a:p>
          <a:p>
            <a:pPr algn="l">
              <a:buFont typeface="+mj-lt"/>
              <a:buAutoNum type="arabicPeriod"/>
            </a:pPr>
            <a:r>
              <a:rPr lang="en-US" b="1" i="0" u="none" strike="noStrike" dirty="0">
                <a:solidFill>
                  <a:srgbClr val="272F37"/>
                </a:solidFill>
                <a:effectLst/>
                <a:latin typeface="open-sans"/>
              </a:rPr>
              <a:t>Relational Information Processing</a:t>
            </a:r>
            <a:r>
              <a:rPr lang="en-US" b="0" i="0" u="none" strike="noStrike" dirty="0">
                <a:solidFill>
                  <a:srgbClr val="272F37"/>
                </a:solidFill>
                <a:effectLst/>
                <a:latin typeface="open-sans"/>
              </a:rPr>
              <a:t>: the ability to put things into context and solve problems that lack clear cut solutions and have no “right and wrong” solutions</a:t>
            </a:r>
          </a:p>
          <a:p>
            <a:pPr algn="l">
              <a:buFont typeface="+mj-lt"/>
              <a:buAutoNum type="arabicPeriod"/>
            </a:pPr>
            <a:r>
              <a:rPr lang="en-US" b="1" i="0" u="none" strike="noStrike" dirty="0">
                <a:solidFill>
                  <a:srgbClr val="272F37"/>
                </a:solidFill>
                <a:effectLst/>
                <a:latin typeface="open-sans"/>
              </a:rPr>
              <a:t>Foresight and Hindsight</a:t>
            </a:r>
            <a:r>
              <a:rPr lang="en-US" b="0" i="0" u="none" strike="noStrike" dirty="0">
                <a:solidFill>
                  <a:srgbClr val="272F37"/>
                </a:solidFill>
                <a:effectLst/>
                <a:latin typeface="open-sans"/>
              </a:rPr>
              <a:t>: the ability to think about past experiences and anticipate future possibilities based on past experiences</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9">
                  <a:extLst>
                    <a:ext uri="{A12FA001-AC4F-418D-AE19-62706E023703}">
                      <ahyp:hlinkClr xmlns:ahyp="http://schemas.microsoft.com/office/drawing/2018/hyperlinkcolor" val="tx"/>
                    </a:ext>
                  </a:extLst>
                </a:hlinkClick>
              </a:rPr>
              <a:t>Speech </a:t>
            </a:r>
            <a:r>
              <a:rPr lang="en-US" sz="1200" kern="1200" dirty="0" err="1">
                <a:solidFill>
                  <a:schemeClr val="tx1"/>
                </a:solidFill>
                <a:latin typeface="+mn-lt"/>
                <a:ea typeface="+mn-ea"/>
                <a:cs typeface="+mn-cs"/>
                <a:hlinkClick r:id="rId9">
                  <a:extLst>
                    <a:ext uri="{A12FA001-AC4F-418D-AE19-62706E023703}">
                      <ahyp:hlinkClr xmlns:ahyp="http://schemas.microsoft.com/office/drawing/2018/hyperlinkcolor" val="tx"/>
                    </a:ext>
                  </a:extLst>
                </a:hlinkClick>
              </a:rPr>
              <a:t>Therapy</a:t>
            </a:r>
            <a:r>
              <a:rPr lang="en-US" sz="1200" kern="1200" dirty="0" err="1">
                <a:solidFill>
                  <a:schemeClr val="tx1"/>
                </a:solidFill>
                <a:latin typeface="+mn-lt"/>
                <a:ea typeface="+mn-ea"/>
                <a:cs typeface="+mn-cs"/>
              </a:rPr>
              <a:t>:</a:t>
            </a:r>
            <a:r>
              <a:rPr lang="en-US" sz="1800" b="0" i="0" u="none" strike="noStrike" dirty="0" err="1">
                <a:solidFill>
                  <a:srgbClr val="5D6369"/>
                </a:solidFill>
                <a:effectLst/>
                <a:latin typeface="ff-real-headline-pro"/>
              </a:rPr>
              <a:t>What</a:t>
            </a:r>
            <a:r>
              <a:rPr lang="en-US" sz="1800" b="0" i="0" u="none" strike="noStrike" dirty="0">
                <a:solidFill>
                  <a:srgbClr val="5D6369"/>
                </a:solidFill>
                <a:effectLst/>
                <a:latin typeface="ff-real-headline-pro"/>
              </a:rPr>
              <a:t> is Speech Therapy?</a:t>
            </a:r>
          </a:p>
          <a:p>
            <a:pPr algn="l"/>
            <a:r>
              <a:rPr lang="en-US" b="0" i="0" u="none" strike="noStrike" dirty="0">
                <a:solidFill>
                  <a:srgbClr val="272F37"/>
                </a:solidFill>
                <a:effectLst/>
                <a:latin typeface="open-sans"/>
              </a:rPr>
              <a:t>Speech-language therapy addresses challenges with language and communication. It can help people with autism improve their verbal, nonverbal, and social communication. The overall goal is to help the person communicate in more useful and functional ways.</a:t>
            </a:r>
          </a:p>
          <a:p>
            <a:pPr algn="l"/>
            <a:r>
              <a:rPr lang="en-US" b="0" i="0" u="none" strike="noStrike" dirty="0">
                <a:solidFill>
                  <a:srgbClr val="272F37"/>
                </a:solidFill>
                <a:effectLst/>
                <a:latin typeface="open-sans"/>
              </a:rPr>
              <a:t>Communication and speech-related challenges vary from person to person. Some individuals on the autism spectrum are not able to speak. Others love to talk, but have difficulty holding a conversation or understanding body language and facial expressions when talking with others.</a:t>
            </a:r>
          </a:p>
          <a:p>
            <a:pPr algn="l"/>
            <a:r>
              <a:rPr lang="en-US" b="0" i="0" u="none" strike="noStrike" dirty="0">
                <a:solidFill>
                  <a:srgbClr val="272F37"/>
                </a:solidFill>
                <a:effectLst/>
                <a:latin typeface="open-sans"/>
              </a:rPr>
              <a:t>A speech therapy program begins with an evaluation by a speech-language pathologist (SLP) to assess the person’s communication strengths and challenges. From this evaluation, the SLP creates individual goals for therapy.</a:t>
            </a:r>
          </a:p>
          <a:p>
            <a:pPr algn="l"/>
            <a:r>
              <a:rPr lang="en-US" b="0" i="0" u="none" strike="noStrike" dirty="0">
                <a:solidFill>
                  <a:srgbClr val="272F37"/>
                </a:solidFill>
                <a:effectLst/>
                <a:latin typeface="open-sans"/>
              </a:rPr>
              <a:t>Common goals may include improving spoken language, learning nonverbal skills such as signs or gestures, or learning to communicate using an alternative method (such as pictures or technology).</a:t>
            </a:r>
          </a:p>
          <a:p>
            <a:pPr algn="l"/>
            <a:r>
              <a:rPr lang="en-US" b="0" i="0" u="none" strike="noStrike" dirty="0">
                <a:solidFill>
                  <a:srgbClr val="272F37"/>
                </a:solidFill>
                <a:effectLst/>
                <a:latin typeface="open-sans"/>
              </a:rPr>
              <a:t>Examples of the skills that speech therapy may work on include:</a:t>
            </a:r>
          </a:p>
          <a:p>
            <a:pPr algn="l">
              <a:buFont typeface="Arial" panose="020B0604020202020204" pitchFamily="34" charset="0"/>
              <a:buChar char="•"/>
            </a:pPr>
            <a:r>
              <a:rPr lang="en-US" b="0" i="0" u="none" strike="noStrike" dirty="0">
                <a:solidFill>
                  <a:srgbClr val="272F37"/>
                </a:solidFill>
                <a:effectLst/>
                <a:latin typeface="open-sans"/>
              </a:rPr>
              <a:t>Strengthening the muscles in the mouth, jaw and neck</a:t>
            </a:r>
          </a:p>
          <a:p>
            <a:pPr algn="l">
              <a:buFont typeface="Arial" panose="020B0604020202020204" pitchFamily="34" charset="0"/>
              <a:buChar char="•"/>
            </a:pPr>
            <a:r>
              <a:rPr lang="en-US" b="0" i="0" u="none" strike="noStrike" dirty="0">
                <a:solidFill>
                  <a:srgbClr val="272F37"/>
                </a:solidFill>
                <a:effectLst/>
                <a:latin typeface="open-sans"/>
              </a:rPr>
              <a:t>Making clearer speech sounds</a:t>
            </a:r>
          </a:p>
          <a:p>
            <a:pPr algn="l">
              <a:buFont typeface="Arial" panose="020B0604020202020204" pitchFamily="34" charset="0"/>
              <a:buChar char="•"/>
            </a:pPr>
            <a:r>
              <a:rPr lang="en-US" b="0" i="0" u="none" strike="noStrike" dirty="0">
                <a:solidFill>
                  <a:srgbClr val="272F37"/>
                </a:solidFill>
                <a:effectLst/>
                <a:latin typeface="open-sans"/>
              </a:rPr>
              <a:t>Matching emotions with the correct facial expression</a:t>
            </a:r>
          </a:p>
          <a:p>
            <a:pPr algn="l">
              <a:buFont typeface="Arial" panose="020B0604020202020204" pitchFamily="34" charset="0"/>
              <a:buChar char="•"/>
            </a:pPr>
            <a:r>
              <a:rPr lang="en-US" b="0" i="0" u="none" strike="noStrike" dirty="0">
                <a:solidFill>
                  <a:srgbClr val="272F37"/>
                </a:solidFill>
                <a:effectLst/>
                <a:latin typeface="open-sans"/>
              </a:rPr>
              <a:t>Understanding body language</a:t>
            </a:r>
          </a:p>
          <a:p>
            <a:pPr algn="l">
              <a:buFont typeface="Arial" panose="020B0604020202020204" pitchFamily="34" charset="0"/>
              <a:buChar char="•"/>
            </a:pPr>
            <a:r>
              <a:rPr lang="en-US" b="0" i="0" u="none" strike="noStrike" dirty="0">
                <a:solidFill>
                  <a:srgbClr val="272F37"/>
                </a:solidFill>
                <a:effectLst/>
                <a:latin typeface="open-sans"/>
              </a:rPr>
              <a:t>Responding to questions</a:t>
            </a:r>
          </a:p>
          <a:p>
            <a:pPr algn="l">
              <a:buFont typeface="Arial" panose="020B0604020202020204" pitchFamily="34" charset="0"/>
              <a:buChar char="•"/>
            </a:pPr>
            <a:r>
              <a:rPr lang="en-US" b="0" i="0" u="none" strike="noStrike" dirty="0">
                <a:solidFill>
                  <a:srgbClr val="272F37"/>
                </a:solidFill>
                <a:effectLst/>
                <a:latin typeface="open-sans"/>
              </a:rPr>
              <a:t>Matching a picture with its meaning</a:t>
            </a:r>
          </a:p>
          <a:p>
            <a:pPr algn="l">
              <a:buFont typeface="Arial" panose="020B0604020202020204" pitchFamily="34" charset="0"/>
              <a:buChar char="•"/>
            </a:pPr>
            <a:r>
              <a:rPr lang="en-US" b="0" i="0" u="none" strike="noStrike" dirty="0">
                <a:solidFill>
                  <a:srgbClr val="272F37"/>
                </a:solidFill>
                <a:effectLst/>
                <a:latin typeface="open-sans"/>
              </a:rPr>
              <a:t>Using a speech app on an iPad to produce the correct word</a:t>
            </a:r>
          </a:p>
          <a:p>
            <a:pPr algn="l">
              <a:buFont typeface="Arial" panose="020B0604020202020204" pitchFamily="34" charset="0"/>
              <a:buChar char="•"/>
            </a:pPr>
            <a:r>
              <a:rPr lang="en-US" b="0" i="0" u="none" strike="noStrike" dirty="0">
                <a:solidFill>
                  <a:srgbClr val="272F37"/>
                </a:solidFill>
                <a:effectLst/>
                <a:latin typeface="open-sans"/>
              </a:rPr>
              <a:t>Modulating tone of voice</a:t>
            </a:r>
          </a:p>
          <a:p>
            <a:pPr algn="l"/>
            <a:r>
              <a:rPr lang="en-US" sz="1800" b="0" i="0" u="none" strike="noStrike" dirty="0">
                <a:solidFill>
                  <a:srgbClr val="5D6369"/>
                </a:solidFill>
                <a:effectLst/>
                <a:latin typeface="ff-real-headline-pro"/>
              </a:rPr>
              <a:t>Alternative Augmentative Communication (AAC)</a:t>
            </a:r>
          </a:p>
          <a:p>
            <a:pPr algn="l"/>
            <a:r>
              <a:rPr lang="en-US" b="0" i="0" u="none" strike="noStrike" dirty="0">
                <a:solidFill>
                  <a:srgbClr val="272F37"/>
                </a:solidFill>
                <a:effectLst/>
                <a:latin typeface="open-sans"/>
              </a:rPr>
              <a:t>Some people with autism find that using pictures or technology to communicate is more effective than speaking. This is known as </a:t>
            </a:r>
            <a:r>
              <a:rPr lang="en-US" b="1" i="0" u="none" strike="noStrike" dirty="0">
                <a:solidFill>
                  <a:srgbClr val="272F37"/>
                </a:solidFill>
                <a:effectLst/>
                <a:latin typeface="open-sans"/>
              </a:rPr>
              <a:t>Alternative Augmentative Communication (AAC)</a:t>
            </a:r>
            <a:r>
              <a:rPr lang="en-US" b="0" i="0" u="none" strike="noStrike" dirty="0">
                <a:solidFill>
                  <a:srgbClr val="272F37"/>
                </a:solidFill>
                <a:effectLst/>
                <a:latin typeface="open-sans"/>
              </a:rPr>
              <a:t>. Examples of AAC methods include:</a:t>
            </a:r>
          </a:p>
          <a:p>
            <a:pPr algn="l">
              <a:buFont typeface="Arial" panose="020B0604020202020204" pitchFamily="34" charset="0"/>
              <a:buChar char="•"/>
            </a:pPr>
            <a:r>
              <a:rPr lang="en-US" b="0" i="0" u="none" strike="noStrike" dirty="0">
                <a:solidFill>
                  <a:srgbClr val="272F37"/>
                </a:solidFill>
                <a:effectLst/>
                <a:latin typeface="open-sans"/>
              </a:rPr>
              <a:t>Sign language</a:t>
            </a:r>
          </a:p>
          <a:p>
            <a:pPr algn="l">
              <a:buFont typeface="Arial" panose="020B0604020202020204" pitchFamily="34" charset="0"/>
              <a:buChar char="•"/>
            </a:pPr>
            <a:r>
              <a:rPr lang="en-US" b="0" i="0" u="none" strike="noStrike" dirty="0">
                <a:solidFill>
                  <a:srgbClr val="272F37"/>
                </a:solidFill>
                <a:effectLst/>
                <a:latin typeface="open-sans"/>
              </a:rPr>
              <a:t>Picture exchange communication system (PECS)</a:t>
            </a:r>
          </a:p>
          <a:p>
            <a:pPr algn="l">
              <a:buFont typeface="Arial" panose="020B0604020202020204" pitchFamily="34" charset="0"/>
              <a:buChar char="•"/>
            </a:pPr>
            <a:r>
              <a:rPr lang="en-US" b="0" i="0" u="none" strike="noStrike" dirty="0">
                <a:solidFill>
                  <a:srgbClr val="272F37"/>
                </a:solidFill>
                <a:effectLst/>
                <a:latin typeface="open-sans"/>
              </a:rPr>
              <a:t>iPads</a:t>
            </a:r>
          </a:p>
          <a:p>
            <a:pPr algn="l">
              <a:buFont typeface="Arial" panose="020B0604020202020204" pitchFamily="34" charset="0"/>
              <a:buChar char="•"/>
            </a:pPr>
            <a:r>
              <a:rPr lang="en-US" b="0" i="0" u="none" strike="noStrike" dirty="0">
                <a:solidFill>
                  <a:srgbClr val="272F37"/>
                </a:solidFill>
                <a:effectLst/>
                <a:latin typeface="open-sans"/>
              </a:rPr>
              <a:t>Speech output devices (such as </a:t>
            </a:r>
            <a:r>
              <a:rPr lang="en-US" b="0" i="0" u="none" strike="noStrike" dirty="0" err="1">
                <a:solidFill>
                  <a:srgbClr val="272F37"/>
                </a:solidFill>
                <a:effectLst/>
                <a:latin typeface="open-sans"/>
              </a:rPr>
              <a:t>Dynavox</a:t>
            </a:r>
            <a:r>
              <a:rPr lang="en-US" b="0" i="0" u="none" strike="noStrike" dirty="0">
                <a:solidFill>
                  <a:srgbClr val="272F37"/>
                </a:solidFill>
                <a:effectLst/>
                <a:latin typeface="open-sans"/>
              </a:rPr>
              <a:t>)</a:t>
            </a:r>
          </a:p>
          <a:p>
            <a:pPr algn="l"/>
            <a:r>
              <a:rPr lang="en-US" b="0" i="0" u="none" strike="noStrike" dirty="0">
                <a:solidFill>
                  <a:srgbClr val="272F37"/>
                </a:solidFill>
                <a:effectLst/>
                <a:latin typeface="open-sans"/>
              </a:rPr>
              <a:t>The speech-language pathologist can help to identify which AAC method (if any) is right for someone with autism and teach him/her how to use the method to communicate.</a:t>
            </a:r>
          </a:p>
          <a:p>
            <a:pPr algn="l"/>
            <a:r>
              <a:rPr lang="en-US" b="0" i="0" u="none" strike="noStrike" dirty="0">
                <a:solidFill>
                  <a:srgbClr val="272F37"/>
                </a:solidFill>
                <a:effectLst/>
                <a:latin typeface="open-sans"/>
              </a:rPr>
              <a:t>Learn more about </a:t>
            </a:r>
            <a:r>
              <a:rPr lang="en-US" b="0" i="0" u="none" strike="noStrike" dirty="0">
                <a:solidFill>
                  <a:srgbClr val="2E86EF"/>
                </a:solidFill>
                <a:effectLst/>
                <a:latin typeface="open-sans"/>
                <a:hlinkClick r:id="rId10"/>
              </a:rPr>
              <a:t>AAC and autism</a:t>
            </a:r>
            <a:r>
              <a:rPr lang="en-US" b="0" i="0" u="none" strike="noStrike" dirty="0">
                <a:solidFill>
                  <a:srgbClr val="272F37"/>
                </a:solidFill>
                <a:effectLst/>
                <a:latin typeface="open-sans"/>
              </a:rPr>
              <a:t>.</a:t>
            </a:r>
          </a:p>
          <a:p>
            <a:pPr algn="l"/>
            <a:r>
              <a:rPr lang="en-US" b="0" i="0" u="none" strike="noStrike" dirty="0">
                <a:solidFill>
                  <a:srgbClr val="272F37"/>
                </a:solidFill>
                <a:effectLst/>
                <a:latin typeface="open-sans"/>
              </a:rPr>
              <a:t>You can also visit the American Speech-Language Hearing Association’s </a:t>
            </a:r>
            <a:r>
              <a:rPr lang="en-US" b="0" i="0" u="none" strike="noStrike" dirty="0">
                <a:solidFill>
                  <a:srgbClr val="2E86EF"/>
                </a:solidFill>
                <a:effectLst/>
                <a:latin typeface="open-sans"/>
                <a:hlinkClick r:id="rId11"/>
              </a:rPr>
              <a:t>AAC webpage</a:t>
            </a:r>
            <a:r>
              <a:rPr lang="en-US" b="0" i="0" u="none" strike="noStrike" dirty="0">
                <a:solidFill>
                  <a:srgbClr val="272F37"/>
                </a:solidFill>
                <a:effectLst/>
                <a:latin typeface="open-sans"/>
              </a:rPr>
              <a:t> for more information. </a:t>
            </a:r>
          </a:p>
          <a:p>
            <a:pPr algn="l"/>
            <a:r>
              <a:rPr lang="en-US" sz="1800" b="0" i="0" u="none" strike="noStrike" dirty="0">
                <a:solidFill>
                  <a:srgbClr val="5D6369"/>
                </a:solidFill>
                <a:effectLst/>
                <a:latin typeface="ff-real-headline-pro"/>
              </a:rPr>
              <a:t>Social Skills</a:t>
            </a:r>
          </a:p>
          <a:p>
            <a:pPr algn="l"/>
            <a:r>
              <a:rPr lang="en-US" b="0" i="0" u="none" strike="noStrike" dirty="0">
                <a:solidFill>
                  <a:srgbClr val="272F37"/>
                </a:solidFill>
                <a:effectLst/>
                <a:latin typeface="open-sans"/>
              </a:rPr>
              <a:t>Speech therapy can also help people work on goals related to social communication. Speech therapists sometimes offer social skills groups in addition to one-on-one therapy. </a:t>
            </a:r>
          </a:p>
          <a:p>
            <a:pPr algn="l"/>
            <a:r>
              <a:rPr lang="en-US" b="0" i="0" u="none" strike="noStrike" dirty="0">
                <a:solidFill>
                  <a:srgbClr val="272F37"/>
                </a:solidFill>
                <a:effectLst/>
                <a:latin typeface="open-sans"/>
              </a:rPr>
              <a:t>They may also work on coaching children and adults on communication in different settings. This can include how to communicate with friends, communicating in a relationship, appropriate behavior at work, and more. </a:t>
            </a:r>
          </a:p>
          <a:p>
            <a:pPr algn="l"/>
            <a:r>
              <a:rPr lang="en-US" b="0" i="0" u="none" strike="noStrike" dirty="0">
                <a:solidFill>
                  <a:srgbClr val="272F37"/>
                </a:solidFill>
                <a:effectLst/>
                <a:latin typeface="open-sans"/>
              </a:rPr>
              <a:t>Click here for more information on social skills.</a:t>
            </a:r>
          </a:p>
          <a:p>
            <a:pPr algn="l"/>
            <a:r>
              <a:rPr lang="en-US" sz="1800" b="0" i="0" u="none" strike="noStrike" dirty="0">
                <a:solidFill>
                  <a:srgbClr val="5D6369"/>
                </a:solidFill>
                <a:effectLst/>
                <a:latin typeface="ff-real-headline-pro"/>
              </a:rPr>
              <a:t>Feeding Challenges</a:t>
            </a:r>
          </a:p>
          <a:p>
            <a:pPr algn="l"/>
            <a:r>
              <a:rPr lang="en-US" b="0" i="0" u="none" strike="noStrike" dirty="0">
                <a:solidFill>
                  <a:srgbClr val="272F37"/>
                </a:solidFill>
                <a:effectLst/>
                <a:latin typeface="open-sans"/>
              </a:rPr>
              <a:t>Some SLPs are specifically trained to address feeding and swallowing challenges in people with autism. They can evaluate the particular issue a person is dealing with and provide treatment plans for improving feeding-related challenges.</a:t>
            </a:r>
          </a:p>
          <a:p>
            <a:pPr algn="l"/>
            <a:r>
              <a:rPr lang="en-US" b="0" i="0" u="none" strike="noStrike" dirty="0">
                <a:solidFill>
                  <a:srgbClr val="272F37"/>
                </a:solidFill>
                <a:effectLst/>
                <a:latin typeface="open-sans"/>
              </a:rPr>
              <a:t>Click here for more information on feeding issues. </a:t>
            </a:r>
          </a:p>
          <a:p>
            <a:pPr algn="l"/>
            <a:endParaRPr lang="en-US" sz="1200" kern="1200" dirty="0">
              <a:solidFill>
                <a:schemeClr val="tx1"/>
              </a:solidFill>
              <a:latin typeface="+mn-lt"/>
              <a:ea typeface="+mn-ea"/>
              <a:cs typeface="+mn-cs"/>
            </a:endParaRPr>
          </a:p>
          <a:p>
            <a:pPr algn="l"/>
            <a:r>
              <a:rPr lang="en-US" sz="1200" kern="1200" dirty="0" err="1">
                <a:solidFill>
                  <a:schemeClr val="tx1"/>
                </a:solidFill>
                <a:latin typeface="+mn-lt"/>
                <a:ea typeface="+mn-ea"/>
                <a:cs typeface="+mn-cs"/>
                <a:hlinkClick r:id="rId12">
                  <a:extLst>
                    <a:ext uri="{A12FA001-AC4F-418D-AE19-62706E023703}">
                      <ahyp:hlinkClr xmlns:ahyp="http://schemas.microsoft.com/office/drawing/2018/hyperlinkcolor" val="tx"/>
                    </a:ext>
                  </a:extLst>
                </a:hlinkClick>
              </a:rPr>
              <a:t>TEACCH</a:t>
            </a:r>
            <a:r>
              <a:rPr lang="en-US" sz="1200" kern="1200" dirty="0" err="1">
                <a:solidFill>
                  <a:schemeClr val="tx1"/>
                </a:solidFill>
                <a:latin typeface="+mn-lt"/>
                <a:ea typeface="+mn-ea"/>
                <a:cs typeface="+mn-cs"/>
              </a:rPr>
              <a:t>:</a:t>
            </a:r>
            <a:r>
              <a:rPr lang="en-US" b="0" i="0" u="none" strike="noStrike" dirty="0" err="1">
                <a:solidFill>
                  <a:srgbClr val="272F37"/>
                </a:solidFill>
                <a:effectLst/>
                <a:latin typeface="open-sans"/>
              </a:rPr>
              <a:t>The</a:t>
            </a:r>
            <a:r>
              <a:rPr lang="en-US" b="0" i="0" u="none" strike="noStrike" dirty="0">
                <a:solidFill>
                  <a:srgbClr val="272F37"/>
                </a:solidFill>
                <a:effectLst/>
                <a:latin typeface="open-sans"/>
              </a:rPr>
              <a:t> TEACCH® Autism Program is a clinical, training, and research program based at the University of North Carolina – Chapel Hill. TEACCH was developed by Dr. Eric </a:t>
            </a:r>
            <a:r>
              <a:rPr lang="en-US" b="0" i="0" u="none" strike="noStrike" dirty="0" err="1">
                <a:solidFill>
                  <a:srgbClr val="272F37"/>
                </a:solidFill>
                <a:effectLst/>
                <a:latin typeface="open-sans"/>
              </a:rPr>
              <a:t>Schopler</a:t>
            </a:r>
            <a:r>
              <a:rPr lang="en-US" b="0" i="0" u="none" strike="noStrike" dirty="0">
                <a:solidFill>
                  <a:srgbClr val="272F37"/>
                </a:solidFill>
                <a:effectLst/>
                <a:latin typeface="open-sans"/>
              </a:rPr>
              <a:t> and Dr. Robert </a:t>
            </a:r>
            <a:r>
              <a:rPr lang="en-US" b="0" i="0" u="none" strike="noStrike" dirty="0" err="1">
                <a:solidFill>
                  <a:srgbClr val="272F37"/>
                </a:solidFill>
                <a:effectLst/>
                <a:latin typeface="open-sans"/>
              </a:rPr>
              <a:t>Reichler</a:t>
            </a:r>
            <a:r>
              <a:rPr lang="en-US" b="0" i="0" u="none" strike="noStrike" dirty="0">
                <a:solidFill>
                  <a:srgbClr val="272F37"/>
                </a:solidFill>
                <a:effectLst/>
                <a:latin typeface="open-sans"/>
              </a:rPr>
              <a:t> in the 1960s. It was established as a statewide program in 1972 and has become a model for other programs around the world. </a:t>
            </a:r>
          </a:p>
          <a:p>
            <a:pPr algn="l"/>
            <a:r>
              <a:rPr lang="en-US" b="0" i="0" u="none" strike="noStrike" dirty="0">
                <a:solidFill>
                  <a:srgbClr val="272F37"/>
                </a:solidFill>
                <a:effectLst/>
                <a:latin typeface="open-sans"/>
              </a:rPr>
              <a:t>TEACCH uses a method called “Structured </a:t>
            </a:r>
            <a:r>
              <a:rPr lang="en-US" b="0" i="0" u="none" strike="noStrike" dirty="0" err="1">
                <a:solidFill>
                  <a:srgbClr val="272F37"/>
                </a:solidFill>
                <a:effectLst/>
                <a:latin typeface="open-sans"/>
              </a:rPr>
              <a:t>TEACCHing</a:t>
            </a:r>
            <a:r>
              <a:rPr lang="en-US" b="0" i="0" u="none" strike="noStrike" dirty="0">
                <a:solidFill>
                  <a:srgbClr val="272F37"/>
                </a:solidFill>
                <a:effectLst/>
                <a:latin typeface="open-sans"/>
              </a:rPr>
              <a:t>.” This is based on the unique learning needs of people with ASD, including: </a:t>
            </a:r>
          </a:p>
          <a:p>
            <a:pPr algn="l">
              <a:buFont typeface="Arial" panose="020B0604020202020204" pitchFamily="34" charset="0"/>
              <a:buChar char="•"/>
            </a:pPr>
            <a:r>
              <a:rPr lang="en-US" b="0" i="0" u="none" strike="noStrike" dirty="0">
                <a:solidFill>
                  <a:srgbClr val="272F37"/>
                </a:solidFill>
                <a:effectLst/>
                <a:latin typeface="open-sans"/>
              </a:rPr>
              <a:t>Strengths in visual information processing </a:t>
            </a:r>
          </a:p>
          <a:p>
            <a:pPr algn="l">
              <a:buFont typeface="Arial" panose="020B0604020202020204" pitchFamily="34" charset="0"/>
              <a:buChar char="•"/>
            </a:pPr>
            <a:r>
              <a:rPr lang="en-US" b="0" i="0" u="none" strike="noStrike" dirty="0">
                <a:solidFill>
                  <a:srgbClr val="272F37"/>
                </a:solidFill>
                <a:effectLst/>
                <a:latin typeface="open-sans"/>
              </a:rPr>
              <a:t>Difficulties with social communication, attention and executive function </a:t>
            </a:r>
          </a:p>
          <a:p>
            <a:pPr algn="l"/>
            <a:r>
              <a:rPr lang="en-US" b="0" i="0" u="none" strike="noStrike" dirty="0">
                <a:solidFill>
                  <a:srgbClr val="272F37"/>
                </a:solidFill>
                <a:effectLst/>
                <a:latin typeface="open-sans"/>
              </a:rPr>
              <a:t>Structured </a:t>
            </a:r>
            <a:r>
              <a:rPr lang="en-US" b="0" i="0" u="none" strike="noStrike" dirty="0" err="1">
                <a:solidFill>
                  <a:srgbClr val="272F37"/>
                </a:solidFill>
                <a:effectLst/>
                <a:latin typeface="open-sans"/>
              </a:rPr>
              <a:t>TEACCHing</a:t>
            </a:r>
            <a:r>
              <a:rPr lang="en-US" b="0" i="0" u="none" strike="noStrike" dirty="0">
                <a:solidFill>
                  <a:srgbClr val="272F37"/>
                </a:solidFill>
                <a:effectLst/>
                <a:latin typeface="open-sans"/>
              </a:rPr>
              <a:t> provides strategies and tools for teachers to use in the classroom. These help students with autism to achieve educational and therapeutic goals.  The Structured </a:t>
            </a:r>
            <a:r>
              <a:rPr lang="en-US" b="0" i="0" u="none" strike="noStrike" dirty="0" err="1">
                <a:solidFill>
                  <a:srgbClr val="272F37"/>
                </a:solidFill>
                <a:effectLst/>
                <a:latin typeface="open-sans"/>
              </a:rPr>
              <a:t>TEACCHing</a:t>
            </a:r>
            <a:r>
              <a:rPr lang="en-US" b="0" i="0" u="none" strike="noStrike" dirty="0">
                <a:solidFill>
                  <a:srgbClr val="272F37"/>
                </a:solidFill>
                <a:effectLst/>
                <a:latin typeface="open-sans"/>
              </a:rPr>
              <a:t> approach focuses on:  </a:t>
            </a:r>
          </a:p>
          <a:p>
            <a:pPr algn="l">
              <a:buFont typeface="Arial" panose="020B0604020202020204" pitchFamily="34" charset="0"/>
              <a:buChar char="•"/>
            </a:pPr>
            <a:r>
              <a:rPr lang="en-US" b="0" i="0" u="none" strike="noStrike" dirty="0">
                <a:solidFill>
                  <a:srgbClr val="272F37"/>
                </a:solidFill>
                <a:effectLst/>
                <a:latin typeface="open-sans"/>
              </a:rPr>
              <a:t>External organizational supports to address challenges with attention and executive function  </a:t>
            </a:r>
          </a:p>
          <a:p>
            <a:pPr algn="l">
              <a:buFont typeface="Arial" panose="020B0604020202020204" pitchFamily="34" charset="0"/>
              <a:buChar char="•"/>
            </a:pPr>
            <a:r>
              <a:rPr lang="en-US" b="0" i="0" u="none" strike="noStrike" dirty="0">
                <a:solidFill>
                  <a:srgbClr val="272F37"/>
                </a:solidFill>
                <a:effectLst/>
                <a:latin typeface="open-sans"/>
              </a:rPr>
              <a:t>Visual and/or written information to supplement verbal communication  </a:t>
            </a:r>
          </a:p>
          <a:p>
            <a:pPr algn="l">
              <a:buFont typeface="Arial" panose="020B0604020202020204" pitchFamily="34" charset="0"/>
              <a:buChar char="•"/>
            </a:pPr>
            <a:r>
              <a:rPr lang="en-US" b="0" i="0" u="none" strike="noStrike" dirty="0">
                <a:solidFill>
                  <a:srgbClr val="272F37"/>
                </a:solidFill>
                <a:effectLst/>
                <a:latin typeface="open-sans"/>
              </a:rPr>
              <a:t>Structured support for social communication </a:t>
            </a:r>
          </a:p>
          <a:p>
            <a:pPr algn="l"/>
            <a:r>
              <a:rPr lang="en-US" b="0" i="0" u="none" strike="noStrike" dirty="0">
                <a:solidFill>
                  <a:srgbClr val="272F37"/>
                </a:solidFill>
                <a:effectLst/>
                <a:latin typeface="open-sans"/>
              </a:rPr>
              <a:t>This method supports meaningful engagement in activities. It also works to increase students’ flexibility, independence, and self-efficacy.   </a:t>
            </a:r>
          </a:p>
          <a:p>
            <a:pPr algn="l"/>
            <a:r>
              <a:rPr lang="en-US" b="0" i="0" u="none" strike="noStrike" dirty="0">
                <a:solidFill>
                  <a:srgbClr val="272F37"/>
                </a:solidFill>
                <a:effectLst/>
                <a:latin typeface="open-sans"/>
              </a:rPr>
              <a:t>Structured </a:t>
            </a:r>
            <a:r>
              <a:rPr lang="en-US" b="0" i="0" u="none" strike="noStrike" dirty="0" err="1">
                <a:solidFill>
                  <a:srgbClr val="272F37"/>
                </a:solidFill>
                <a:effectLst/>
                <a:latin typeface="open-sans"/>
              </a:rPr>
              <a:t>TEACCHing</a:t>
            </a:r>
            <a:r>
              <a:rPr lang="en-US" b="0" i="0" u="none" strike="noStrike" dirty="0">
                <a:solidFill>
                  <a:srgbClr val="272F37"/>
                </a:solidFill>
                <a:effectLst/>
                <a:latin typeface="open-sans"/>
              </a:rPr>
              <a:t> strategies can be used alongside other approaches and therapies. </a:t>
            </a:r>
          </a:p>
          <a:p>
            <a:pPr algn="l"/>
            <a:endParaRPr lang="en-US" sz="1200" kern="1200" dirty="0">
              <a:solidFill>
                <a:schemeClr val="tx1"/>
              </a:solidFill>
              <a:latin typeface="+mn-lt"/>
              <a:ea typeface="+mn-ea"/>
              <a:cs typeface="+mn-cs"/>
            </a:endParaRPr>
          </a:p>
          <a:p>
            <a:pPr algn="l"/>
            <a:r>
              <a:rPr lang="en-US" sz="1200" kern="1200" dirty="0">
                <a:solidFill>
                  <a:schemeClr val="tx1"/>
                </a:solidFill>
                <a:latin typeface="+mn-lt"/>
                <a:ea typeface="+mn-ea"/>
                <a:cs typeface="+mn-cs"/>
                <a:hlinkClick r:id="rId13">
                  <a:extLst>
                    <a:ext uri="{A12FA001-AC4F-418D-AE19-62706E023703}">
                      <ahyp:hlinkClr xmlns:ahyp="http://schemas.microsoft.com/office/drawing/2018/hyperlinkcolor" val="tx"/>
                    </a:ext>
                  </a:extLst>
                </a:hlinkClick>
              </a:rPr>
              <a:t>Verbal </a:t>
            </a:r>
            <a:r>
              <a:rPr lang="en-US" sz="1200" kern="1200" dirty="0" err="1">
                <a:solidFill>
                  <a:schemeClr val="tx1"/>
                </a:solidFill>
                <a:latin typeface="+mn-lt"/>
                <a:ea typeface="+mn-ea"/>
                <a:cs typeface="+mn-cs"/>
                <a:hlinkClick r:id="rId13">
                  <a:extLst>
                    <a:ext uri="{A12FA001-AC4F-418D-AE19-62706E023703}">
                      <ahyp:hlinkClr xmlns:ahyp="http://schemas.microsoft.com/office/drawing/2018/hyperlinkcolor" val="tx"/>
                    </a:ext>
                  </a:extLst>
                </a:hlinkClick>
              </a:rPr>
              <a:t>Behavior</a:t>
            </a:r>
            <a:r>
              <a:rPr lang="en-US" sz="1200" kern="1200" dirty="0" err="1">
                <a:solidFill>
                  <a:schemeClr val="tx1"/>
                </a:solidFill>
                <a:latin typeface="+mn-lt"/>
                <a:ea typeface="+mn-ea"/>
                <a:cs typeface="+mn-cs"/>
              </a:rPr>
              <a:t>:</a:t>
            </a:r>
            <a:r>
              <a:rPr lang="en-US" b="0" i="0" u="none" strike="noStrike" dirty="0" err="1">
                <a:solidFill>
                  <a:srgbClr val="272F37"/>
                </a:solidFill>
                <a:effectLst/>
                <a:latin typeface="open-sans"/>
              </a:rPr>
              <a:t>Verbal</a:t>
            </a:r>
            <a:r>
              <a:rPr lang="en-US" b="0" i="0" u="none" strike="noStrike" dirty="0">
                <a:solidFill>
                  <a:srgbClr val="272F37"/>
                </a:solidFill>
                <a:effectLst/>
                <a:latin typeface="open-sans"/>
              </a:rPr>
              <a:t> Behavior (VB) therapy teaches communication and language. It is based on the principles of Applied Behavior Analysis and the theories of behaviorist B.F. Skinner.</a:t>
            </a:r>
          </a:p>
          <a:p>
            <a:pPr algn="l"/>
            <a:r>
              <a:rPr lang="en-US" b="0" i="0" u="none" strike="noStrike" dirty="0">
                <a:solidFill>
                  <a:srgbClr val="272F37"/>
                </a:solidFill>
                <a:effectLst/>
                <a:latin typeface="open-sans"/>
              </a:rPr>
              <a:t>This approach encourages people with autism to learn language by connecting words with their purposes. The student learns that words can help them get desired objects or results.</a:t>
            </a:r>
          </a:p>
          <a:p>
            <a:pPr algn="l"/>
            <a:r>
              <a:rPr lang="en-US" b="0" i="0" u="none" strike="noStrike" dirty="0">
                <a:solidFill>
                  <a:srgbClr val="272F37"/>
                </a:solidFill>
                <a:effectLst/>
                <a:latin typeface="open-sans"/>
              </a:rPr>
              <a:t>Verbal Behavior therapy does not focus on words as labels only (cat, car, etc.). Rather, it teaches </a:t>
            </a:r>
            <a:r>
              <a:rPr lang="en-US" b="0" i="1" u="none" strike="noStrike" dirty="0">
                <a:solidFill>
                  <a:srgbClr val="272F37"/>
                </a:solidFill>
                <a:effectLst/>
                <a:latin typeface="open-sans"/>
              </a:rPr>
              <a:t>why </a:t>
            </a:r>
            <a:r>
              <a:rPr lang="en-US" b="0" i="0" u="none" strike="noStrike" dirty="0">
                <a:solidFill>
                  <a:srgbClr val="272F37"/>
                </a:solidFill>
                <a:effectLst/>
                <a:latin typeface="open-sans"/>
              </a:rPr>
              <a:t>we use words and how they are useful in making requests and communicating ideas.</a:t>
            </a:r>
          </a:p>
          <a:p>
            <a:pPr algn="l"/>
            <a:r>
              <a:rPr lang="en-US" b="0" i="0" u="none" strike="noStrike" dirty="0">
                <a:solidFill>
                  <a:srgbClr val="272F37"/>
                </a:solidFill>
                <a:effectLst/>
                <a:latin typeface="open-sans"/>
              </a:rPr>
              <a:t>Language is classified into types, called “</a:t>
            </a:r>
            <a:r>
              <a:rPr lang="en-US" b="0" i="0" u="none" strike="noStrike" dirty="0" err="1">
                <a:solidFill>
                  <a:srgbClr val="272F37"/>
                </a:solidFill>
                <a:effectLst/>
                <a:latin typeface="open-sans"/>
              </a:rPr>
              <a:t>operants</a:t>
            </a:r>
            <a:r>
              <a:rPr lang="en-US" b="0" i="0" u="none" strike="noStrike" dirty="0">
                <a:solidFill>
                  <a:srgbClr val="272F37"/>
                </a:solidFill>
                <a:effectLst/>
                <a:latin typeface="open-sans"/>
              </a:rPr>
              <a:t>.” Each operant has a different function. Verbal Behavior therapy focuses on four word types:</a:t>
            </a:r>
          </a:p>
          <a:p>
            <a:pPr algn="l">
              <a:buFont typeface="Arial" panose="020B0604020202020204" pitchFamily="34" charset="0"/>
              <a:buChar char="•"/>
            </a:pPr>
            <a:r>
              <a:rPr lang="en-US" b="1" i="0" u="none" strike="noStrike" dirty="0" err="1">
                <a:solidFill>
                  <a:srgbClr val="272F37"/>
                </a:solidFill>
                <a:effectLst/>
                <a:latin typeface="open-sans"/>
              </a:rPr>
              <a:t>Mand</a:t>
            </a:r>
            <a:r>
              <a:rPr lang="en-US" b="0" i="0" u="none" strike="noStrike" dirty="0">
                <a:solidFill>
                  <a:srgbClr val="272F37"/>
                </a:solidFill>
                <a:effectLst/>
                <a:latin typeface="open-sans"/>
              </a:rPr>
              <a:t>: A request, such as saying “Cookie,” to ask for a cookie</a:t>
            </a:r>
          </a:p>
          <a:p>
            <a:pPr algn="l">
              <a:buFont typeface="Arial" panose="020B0604020202020204" pitchFamily="34" charset="0"/>
              <a:buChar char="•"/>
            </a:pPr>
            <a:r>
              <a:rPr lang="en-US" b="1" i="0" u="none" strike="noStrike" dirty="0">
                <a:solidFill>
                  <a:srgbClr val="272F37"/>
                </a:solidFill>
                <a:effectLst/>
                <a:latin typeface="open-sans"/>
              </a:rPr>
              <a:t>Tact</a:t>
            </a:r>
            <a:r>
              <a:rPr lang="en-US" b="0" i="0" u="none" strike="noStrike" dirty="0">
                <a:solidFill>
                  <a:srgbClr val="272F37"/>
                </a:solidFill>
                <a:effectLst/>
                <a:latin typeface="open-sans"/>
              </a:rPr>
              <a:t>: A comment used to share an experience or draw attention, such as “airplane” to point out an airplane</a:t>
            </a:r>
          </a:p>
          <a:p>
            <a:pPr algn="l">
              <a:buFont typeface="Arial" panose="020B0604020202020204" pitchFamily="34" charset="0"/>
              <a:buChar char="•"/>
            </a:pPr>
            <a:r>
              <a:rPr lang="en-US" b="1" i="0" u="none" strike="noStrike" dirty="0">
                <a:solidFill>
                  <a:srgbClr val="272F37"/>
                </a:solidFill>
                <a:effectLst/>
                <a:latin typeface="open-sans"/>
              </a:rPr>
              <a:t>Intraverbal</a:t>
            </a:r>
            <a:r>
              <a:rPr lang="en-US" b="0" i="0" u="none" strike="noStrike" dirty="0">
                <a:solidFill>
                  <a:srgbClr val="272F37"/>
                </a:solidFill>
                <a:effectLst/>
                <a:latin typeface="open-sans"/>
              </a:rPr>
              <a:t>: A word used to respond or answer a question, such as “Where do you go to school?” “Castle Park Elementary”</a:t>
            </a:r>
          </a:p>
          <a:p>
            <a:pPr algn="l">
              <a:buFont typeface="Arial" panose="020B0604020202020204" pitchFamily="34" charset="0"/>
              <a:buChar char="•"/>
            </a:pPr>
            <a:r>
              <a:rPr lang="en-US" b="1" i="0" u="none" strike="noStrike" dirty="0">
                <a:solidFill>
                  <a:srgbClr val="272F37"/>
                </a:solidFill>
                <a:effectLst/>
                <a:latin typeface="open-sans"/>
              </a:rPr>
              <a:t>Echoic</a:t>
            </a:r>
            <a:r>
              <a:rPr lang="en-US" b="0" i="0" u="none" strike="noStrike" dirty="0">
                <a:solidFill>
                  <a:srgbClr val="272F37"/>
                </a:solidFill>
                <a:effectLst/>
                <a:latin typeface="open-sans"/>
              </a:rPr>
              <a:t>: A repeated, or echoed, word, such as “Cookie?” “Cookie!” This is important as imitating will help the student learn.</a:t>
            </a:r>
          </a:p>
          <a:p>
            <a:pPr algn="l"/>
            <a:r>
              <a:rPr lang="en-US" b="0" i="0" u="none" strike="noStrike" dirty="0">
                <a:solidFill>
                  <a:srgbClr val="272F37"/>
                </a:solidFill>
                <a:effectLst/>
                <a:latin typeface="open-sans"/>
              </a:rPr>
              <a:t>VB and classic ABA use similar techniques to work with children. VB methods may be combined with an ABA program to work towards communication goals.</a:t>
            </a:r>
          </a:p>
          <a:p>
            <a:pPr algn="l"/>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20</a:t>
            </a:fld>
            <a:endParaRPr lang="en-US" dirty="0"/>
          </a:p>
        </p:txBody>
      </p:sp>
    </p:spTree>
    <p:extLst>
      <p:ext uri="{BB962C8B-B14F-4D97-AF65-F5344CB8AC3E}">
        <p14:creationId xmlns:p14="http://schemas.microsoft.com/office/powerpoint/2010/main" val="1128922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a:t>
            </a:r>
          </a:p>
          <a:p>
            <a:r>
              <a:rPr lang="en-US" dirty="0"/>
              <a:t>Do they know what a vet does?</a:t>
            </a:r>
          </a:p>
          <a:p>
            <a:r>
              <a:rPr lang="en-US" dirty="0"/>
              <a:t>why/what is making them interested in that?</a:t>
            </a:r>
          </a:p>
          <a:p>
            <a:r>
              <a:rPr lang="en-US" dirty="0"/>
              <a:t>Know anyone who is?</a:t>
            </a:r>
          </a:p>
          <a:p>
            <a:r>
              <a:rPr lang="en-US" dirty="0"/>
              <a:t>What kind of training do vets need ? Explore together</a:t>
            </a:r>
          </a:p>
          <a:p>
            <a:r>
              <a:rPr lang="en-US" dirty="0"/>
              <a:t>Find ways to get involved now- volunteer at a shelter to walk dogs etc. Let them be in charge of this commitment. They look up where the closest shelter is on the computer, fine the phone number, maybe call (talk about the call before), ask for vol opportunities, put it on the </a:t>
            </a:r>
            <a:r>
              <a:rPr lang="en-US" dirty="0" err="1"/>
              <a:t>cal</a:t>
            </a:r>
            <a:r>
              <a:rPr lang="en-US" dirty="0"/>
              <a:t>, they are responsible for this. </a:t>
            </a:r>
          </a:p>
          <a:p>
            <a:r>
              <a:rPr lang="en-US" dirty="0"/>
              <a:t>Maybe they discover they don’t want to be involved with animals. That’s ok! The process was the Important part and learning about why they ended up not being interested in this. Find another interest</a:t>
            </a:r>
          </a:p>
        </p:txBody>
      </p:sp>
      <p:sp>
        <p:nvSpPr>
          <p:cNvPr id="4" name="Slide Number Placeholder 3"/>
          <p:cNvSpPr>
            <a:spLocks noGrp="1"/>
          </p:cNvSpPr>
          <p:nvPr>
            <p:ph type="sldNum" sz="quarter" idx="5"/>
          </p:nvPr>
        </p:nvSpPr>
        <p:spPr/>
        <p:txBody>
          <a:bodyPr/>
          <a:lstStyle/>
          <a:p>
            <a:fld id="{3F0ED721-EAF4-A645-A766-A8140D8BE388}" type="slidenum">
              <a:rPr lang="en-US" smtClean="0"/>
              <a:t>22</a:t>
            </a:fld>
            <a:endParaRPr lang="en-US" dirty="0"/>
          </a:p>
        </p:txBody>
      </p:sp>
    </p:spTree>
    <p:extLst>
      <p:ext uri="{BB962C8B-B14F-4D97-AF65-F5344CB8AC3E}">
        <p14:creationId xmlns:p14="http://schemas.microsoft.com/office/powerpoint/2010/main" val="2819648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ED721-EAF4-A645-A766-A8140D8BE388}" type="slidenum">
              <a:rPr lang="en-US" smtClean="0"/>
              <a:t>23</a:t>
            </a:fld>
            <a:endParaRPr lang="en-US" dirty="0"/>
          </a:p>
        </p:txBody>
      </p:sp>
    </p:spTree>
    <p:extLst>
      <p:ext uri="{BB962C8B-B14F-4D97-AF65-F5344CB8AC3E}">
        <p14:creationId xmlns:p14="http://schemas.microsoft.com/office/powerpoint/2010/main" val="131734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7CC6-C82F-D280-2E3B-E3B1243594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85EC89-93E1-201F-82D3-36B7A8B714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06DEE9-837E-38EF-B870-DCD231231118}"/>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D104BBF8-5683-0C73-CAED-7157C61FB7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85B46A-1C8A-6E7C-7848-69AFE0DE6C91}"/>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492440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1312F-4C56-682E-82DF-9ABB3481D3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F9D8A8-5A07-52D9-5F38-5129249614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295736-5744-7D01-F745-D117F0A22C1A}"/>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1FB727E0-5700-0416-A301-3177C4AE5E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63C1D3-DD79-41DA-63C4-328E6D59A50A}"/>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391434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FB71-A9F8-3482-F404-C4879D8D98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2CCBAF-2C82-A809-8AB8-911BB79EC6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AE6919-5292-CC88-2897-AD2B3B85EB06}"/>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7172C886-0105-E360-79F2-29DBE73DAE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C4CB1F-9628-D4DB-ADFE-570DAC9C7930}"/>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1419733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FBA17-7D88-7961-4604-7089E92B73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CF7F5-7F6E-21B4-651E-EF39E3A247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5D8D64-BEAE-B5E3-E8F4-D5F8A6514C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2AE090-D880-F8EA-C474-91586DCC3A21}"/>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6" name="Footer Placeholder 5">
            <a:extLst>
              <a:ext uri="{FF2B5EF4-FFF2-40B4-BE49-F238E27FC236}">
                <a16:creationId xmlns:a16="http://schemas.microsoft.com/office/drawing/2014/main" id="{860CCE87-BF4A-0074-59AF-A2D1166612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B80C44-282E-EEC9-8033-A47C8D5704BE}"/>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222457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AA13F-03C3-A9C9-6C78-F81E3C613F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2E23D0-09D9-98D6-02C9-3727363557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CC170C-0BBA-F3C4-ED2E-9B5BE1D82C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37B6F0-DAD5-5C9C-48BF-ABA05E4845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2D37BB-112C-0D29-11C1-251FB8C7FA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751425-1C94-4223-87D5-CC9E34E4F526}"/>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8" name="Footer Placeholder 7">
            <a:extLst>
              <a:ext uri="{FF2B5EF4-FFF2-40B4-BE49-F238E27FC236}">
                <a16:creationId xmlns:a16="http://schemas.microsoft.com/office/drawing/2014/main" id="{5F74B1FC-99DD-2A24-7713-8CE638916DF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5604A6F-B4CE-7E06-1539-EFE44B57AC73}"/>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1007564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3D713-C577-FBFC-F6CC-C6F0921860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B353AE-2784-B42E-B0C9-1701B61CA07B}"/>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4" name="Footer Placeholder 3">
            <a:extLst>
              <a:ext uri="{FF2B5EF4-FFF2-40B4-BE49-F238E27FC236}">
                <a16:creationId xmlns:a16="http://schemas.microsoft.com/office/drawing/2014/main" id="{18D01D16-4939-FC9D-88B2-1C3BCEAC383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73A67E6-3E1E-93EA-E171-CC82EAF5E751}"/>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1005517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67846B-6399-FC54-BB65-A3D7C562E5BD}"/>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3" name="Footer Placeholder 2">
            <a:extLst>
              <a:ext uri="{FF2B5EF4-FFF2-40B4-BE49-F238E27FC236}">
                <a16:creationId xmlns:a16="http://schemas.microsoft.com/office/drawing/2014/main" id="{B0E61330-CBC3-7C93-8F3C-426A55CAD70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55B5233-EA09-D7A6-DCE4-E23772DF2B01}"/>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236763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EA45F-6BC4-253C-24E6-A88C037A8A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2540CE-77C3-1E77-0D3C-0F9CD0B9D0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B69631-555A-933B-5232-E6AF001C2C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E82957-9786-6A98-28FE-68D43DCFDEEB}"/>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6" name="Footer Placeholder 5">
            <a:extLst>
              <a:ext uri="{FF2B5EF4-FFF2-40B4-BE49-F238E27FC236}">
                <a16:creationId xmlns:a16="http://schemas.microsoft.com/office/drawing/2014/main" id="{B54DD486-7B96-220E-BED4-0840E6778D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914EBB9-6681-3B69-BCAE-EFDB76D4EDE8}"/>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33168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88D1A-AB70-8CAF-5F06-352B28ED1E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120199-B7D0-15BB-813D-D332E41863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C4B8933-7591-5E1D-E60E-EC09F27EF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75975-71A5-36CB-B25C-0102A647DA37}"/>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6" name="Footer Placeholder 5">
            <a:extLst>
              <a:ext uri="{FF2B5EF4-FFF2-40B4-BE49-F238E27FC236}">
                <a16:creationId xmlns:a16="http://schemas.microsoft.com/office/drawing/2014/main" id="{3CEEA4B8-8266-2B62-71D1-BEB8130736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A0BACF-FA2B-6DD8-0272-1B5B64A2BDD2}"/>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1809700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36095-BD36-D33F-15DA-0E96EBCFD0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A4AE26-1FC4-C9DF-B349-538B74CCCC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84133-AAF1-A4F7-1FA9-3330B21FDF55}"/>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0192816B-024A-13BD-B156-3F1CFFC02A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088413-D826-1B36-4123-791968FFC45D}"/>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869401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A41B0C-40B5-0078-ED08-FB75DEFD56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6ECCB6-8C14-6070-7215-5B64300D44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FB6D45-F4BA-D1CE-A3E4-92CDD5B146DC}"/>
              </a:ext>
            </a:extLst>
          </p:cNvPr>
          <p:cNvSpPr>
            <a:spLocks noGrp="1"/>
          </p:cNvSpPr>
          <p:nvPr>
            <p:ph type="dt" sz="half" idx="10"/>
          </p:nvPr>
        </p:nvSpPr>
        <p:spPr/>
        <p:txBody>
          <a:body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D7F4F85E-A3DB-F9DE-FF37-33AC6545DF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B8C68D-A321-3212-3925-DC1F29F735E9}"/>
              </a:ext>
            </a:extLst>
          </p:cNvPr>
          <p:cNvSpPr>
            <a:spLocks noGrp="1"/>
          </p:cNvSpPr>
          <p:nvPr>
            <p:ph type="sldNum" sz="quarter" idx="12"/>
          </p:nvPr>
        </p:nvSpPr>
        <p:spPr/>
        <p:txBody>
          <a:bodyPr/>
          <a:lstStyle/>
          <a:p>
            <a:fld id="{13B49A15-3EE6-9840-9119-5B4CF183CB3C}" type="slidenum">
              <a:rPr lang="en-US" smtClean="0"/>
              <a:t>‹#›</a:t>
            </a:fld>
            <a:endParaRPr lang="en-US" dirty="0"/>
          </a:p>
        </p:txBody>
      </p:sp>
    </p:spTree>
    <p:extLst>
      <p:ext uri="{BB962C8B-B14F-4D97-AF65-F5344CB8AC3E}">
        <p14:creationId xmlns:p14="http://schemas.microsoft.com/office/powerpoint/2010/main" val="2840827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1ED872-D1D1-B266-5759-91ADF659A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118BDE-AB63-2CBF-6DD5-46DB7E55E1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0E0004-9360-84B8-ADC2-33DC6B03CB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390BDE-DA19-9745-B681-9ABBF63EABAD}" type="datetimeFigureOut">
              <a:rPr lang="en-US" smtClean="0"/>
              <a:t>3/11/23</a:t>
            </a:fld>
            <a:endParaRPr lang="en-US" dirty="0"/>
          </a:p>
        </p:txBody>
      </p:sp>
      <p:sp>
        <p:nvSpPr>
          <p:cNvPr id="5" name="Footer Placeholder 4">
            <a:extLst>
              <a:ext uri="{FF2B5EF4-FFF2-40B4-BE49-F238E27FC236}">
                <a16:creationId xmlns:a16="http://schemas.microsoft.com/office/drawing/2014/main" id="{FE76273C-0181-BAE8-14EB-56417B82F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FFF72C0-37F0-7962-3591-ABE9196C4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49A15-3EE6-9840-9119-5B4CF183CB3C}" type="slidenum">
              <a:rPr lang="en-US" smtClean="0"/>
              <a:t>‹#›</a:t>
            </a:fld>
            <a:endParaRPr lang="en-US" dirty="0"/>
          </a:p>
        </p:txBody>
      </p:sp>
    </p:spTree>
    <p:extLst>
      <p:ext uri="{BB962C8B-B14F-4D97-AF65-F5344CB8AC3E}">
        <p14:creationId xmlns:p14="http://schemas.microsoft.com/office/powerpoint/2010/main" val="2775858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jpeg"/><Relationship Id="rId7"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image" Target="file:////var/folders/tr/98w3bv3x27z_g29m114tthpm0000gn/T/com.microsoft.Word/WebArchiveCopyPasteTempFiles/page1image15583680"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9.jpeg"/><Relationship Id="rId7" Type="http://schemas.openxmlformats.org/officeDocument/2006/relationships/diagramColors" Target="../diagrams/colors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chop.edu/news/autism-s-clinical-companions-frequent-comorbidities-asd" TargetMode="External"/><Relationship Id="rId3" Type="http://schemas.openxmlformats.org/officeDocument/2006/relationships/hyperlink" Target="https://doi.org/10.1016/j.socscimed.2020.112826" TargetMode="External"/><Relationship Id="rId7" Type="http://schemas.openxmlformats.org/officeDocument/2006/relationships/hyperlink" Target="https://theaacn.org/pediatric-neuropsychology/" TargetMode="External"/><Relationship Id="rId12" Type="http://schemas.openxmlformats.org/officeDocument/2006/relationships/hyperlink" Target="https://autisticpassing.tumblr.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sciencedirect.com/science/article/pii/S1750946719301540#bbib0025" TargetMode="External"/><Relationship Id="rId11" Type="http://schemas.openxmlformats.org/officeDocument/2006/relationships/hyperlink" Target="https://www.chop.edu/doctors/bennett-amanda-e" TargetMode="External"/><Relationship Id="rId5" Type="http://schemas.openxmlformats.org/officeDocument/2006/relationships/hyperlink" Target="https://doi.org/10.1016/j.rasd.2019.101466" TargetMode="External"/><Relationship Id="rId10" Type="http://schemas.openxmlformats.org/officeDocument/2006/relationships/hyperlink" Target="https://www.chop.edu/publications/childrens-doctor" TargetMode="External"/><Relationship Id="rId4" Type="http://schemas.openxmlformats.org/officeDocument/2006/relationships/hyperlink" Target="https://doi.org/10.3389/fpsyt.2021.539835" TargetMode="External"/><Relationship Id="rId9" Type="http://schemas.openxmlformats.org/officeDocument/2006/relationships/hyperlink" Target="https://autismspectrumnews.org/the-prevalence-of-comorbidities-in-autism-consideration-of-comorbidity-in-intervention-and-treatment-respon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E214AA7-F028-4A0D-8698-61AEC754D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59834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5B7461-2D0D-217C-C5F3-D291293205E0}"/>
              </a:ext>
            </a:extLst>
          </p:cNvPr>
          <p:cNvSpPr>
            <a:spLocks noGrp="1"/>
          </p:cNvSpPr>
          <p:nvPr>
            <p:ph type="ctrTitle"/>
          </p:nvPr>
        </p:nvSpPr>
        <p:spPr>
          <a:xfrm>
            <a:off x="1159933" y="995318"/>
            <a:ext cx="9872134" cy="1193968"/>
          </a:xfrm>
          <a:solidFill>
            <a:srgbClr val="FFFFFF"/>
          </a:solidFill>
          <a:ln w="38100">
            <a:solidFill>
              <a:srgbClr val="7F7F7F"/>
            </a:solidFill>
            <a:miter lim="800000"/>
          </a:ln>
        </p:spPr>
        <p:txBody>
          <a:bodyPr vert="horz" lIns="91440" tIns="45720" rIns="91440" bIns="45720" rtlCol="0" anchor="ctr">
            <a:normAutofit/>
          </a:bodyPr>
          <a:lstStyle/>
          <a:p>
            <a:r>
              <a:rPr lang="en-US" sz="3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Neuropsychological assessment of children with “subtle” Autism Spectrum</a:t>
            </a:r>
            <a:endParaRPr lang="en-US" sz="3200" kern="1200" dirty="0">
              <a:solidFill>
                <a:srgbClr val="3F3F3F"/>
              </a:solidFill>
              <a:latin typeface="+mj-lt"/>
              <a:ea typeface="+mj-ea"/>
              <a:cs typeface="+mj-cs"/>
            </a:endParaRPr>
          </a:p>
        </p:txBody>
      </p:sp>
      <p:sp>
        <p:nvSpPr>
          <p:cNvPr id="3" name="Subtitle 2">
            <a:extLst>
              <a:ext uri="{FF2B5EF4-FFF2-40B4-BE49-F238E27FC236}">
                <a16:creationId xmlns:a16="http://schemas.microsoft.com/office/drawing/2014/main" id="{E0F12624-1DE5-C4AB-D71C-E83357652CB5}"/>
              </a:ext>
            </a:extLst>
          </p:cNvPr>
          <p:cNvSpPr>
            <a:spLocks noGrp="1"/>
          </p:cNvSpPr>
          <p:nvPr>
            <p:ph type="subTitle" idx="1"/>
          </p:nvPr>
        </p:nvSpPr>
        <p:spPr>
          <a:xfrm>
            <a:off x="1476915" y="2888250"/>
            <a:ext cx="4297351" cy="2959777"/>
          </a:xfrm>
        </p:spPr>
        <p:txBody>
          <a:bodyPr vert="horz" lIns="91440" tIns="45720" rIns="91440" bIns="45720" rtlCol="0" anchor="t">
            <a:normAutofit/>
          </a:bodyPr>
          <a:lstStyle/>
          <a:p>
            <a:pPr indent="-228600" algn="l">
              <a:buFont typeface="Arial" panose="020B0604020202020204" pitchFamily="34" charset="0"/>
              <a:buChar char="•"/>
            </a:pPr>
            <a:r>
              <a:rPr lang="en-US" sz="2000" b="1" dirty="0">
                <a:effectLst/>
                <a:latin typeface="Calibri" panose="020F0502020204030204" pitchFamily="34" charset="0"/>
                <a:ea typeface="Times New Roman" panose="02020603050405020304" pitchFamily="18" charset="0"/>
                <a:cs typeface="Calibri" panose="020F0502020204030204" pitchFamily="34" charset="0"/>
              </a:rPr>
              <a:t>What to expect as a parent </a:t>
            </a:r>
          </a:p>
          <a:p>
            <a:pPr indent="-228600" algn="l">
              <a:buFont typeface="Arial" panose="020B0604020202020204" pitchFamily="34" charset="0"/>
              <a:buChar char="•"/>
            </a:pPr>
            <a:r>
              <a:rPr lang="en-US" sz="2000" b="1" dirty="0">
                <a:latin typeface="Calibri" panose="020F0502020204030204" pitchFamily="34" charset="0"/>
                <a:ea typeface="Times New Roman" panose="02020603050405020304" pitchFamily="18" charset="0"/>
                <a:cs typeface="Calibri" panose="020F0502020204030204" pitchFamily="34" charset="0"/>
              </a:rPr>
              <a:t>W</a:t>
            </a:r>
            <a:r>
              <a:rPr lang="en-US" sz="2000" b="1" dirty="0">
                <a:effectLst/>
                <a:latin typeface="Calibri" panose="020F0502020204030204" pitchFamily="34" charset="0"/>
                <a:ea typeface="Times New Roman" panose="02020603050405020304" pitchFamily="18" charset="0"/>
                <a:cs typeface="Calibri" panose="020F0502020204030204" pitchFamily="34" charset="0"/>
              </a:rPr>
              <a:t>hat to ask of clinicians</a:t>
            </a:r>
          </a:p>
          <a:p>
            <a:pPr indent="-228600" algn="l">
              <a:buFont typeface="Arial" panose="020B0604020202020204" pitchFamily="34" charset="0"/>
              <a:buChar char="•"/>
            </a:pPr>
            <a:r>
              <a:rPr lang="en-US" sz="2000" b="1" dirty="0">
                <a:latin typeface="Calibri" panose="020F0502020204030204" pitchFamily="34" charset="0"/>
                <a:ea typeface="Times New Roman" panose="02020603050405020304" pitchFamily="18" charset="0"/>
                <a:cs typeface="Calibri" panose="020F0502020204030204" pitchFamily="34" charset="0"/>
              </a:rPr>
              <a:t>H</a:t>
            </a:r>
            <a:r>
              <a:rPr lang="en-US" sz="2000" b="1" dirty="0">
                <a:effectLst/>
                <a:latin typeface="Calibri" panose="020F0502020204030204" pitchFamily="34" charset="0"/>
                <a:ea typeface="Times New Roman" panose="02020603050405020304" pitchFamily="18" charset="0"/>
                <a:cs typeface="Calibri" panose="020F0502020204030204" pitchFamily="34" charset="0"/>
              </a:rPr>
              <a:t>ow to interpret the report</a:t>
            </a:r>
            <a:endParaRPr lang="en-US" sz="2000" dirty="0"/>
          </a:p>
        </p:txBody>
      </p:sp>
      <p:cxnSp>
        <p:nvCxnSpPr>
          <p:cNvPr id="36" name="Straight Connector 35">
            <a:extLst>
              <a:ext uri="{FF2B5EF4-FFF2-40B4-BE49-F238E27FC236}">
                <a16:creationId xmlns:a16="http://schemas.microsoft.com/office/drawing/2014/main" id="{D6206FDC-2777-4D7F-AF9C-73413DA664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888250"/>
            <a:ext cx="0" cy="2769135"/>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52C2567-FB28-39EC-5E55-4D01E59D1A2A}"/>
              </a:ext>
            </a:extLst>
          </p:cNvPr>
          <p:cNvSpPr txBox="1"/>
          <p:nvPr/>
        </p:nvSpPr>
        <p:spPr>
          <a:xfrm>
            <a:off x="6417731" y="2888250"/>
            <a:ext cx="5673864" cy="295977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Natalie, R. Noonan, PsyD</a:t>
            </a:r>
          </a:p>
          <a:p>
            <a:pPr indent="-228600">
              <a:lnSpc>
                <a:spcPct val="90000"/>
              </a:lnSpc>
              <a:spcAft>
                <a:spcPts val="600"/>
              </a:spcAft>
              <a:buFont typeface="Arial" panose="020B0604020202020204" pitchFamily="34" charset="0"/>
              <a:buChar char="•"/>
            </a:pPr>
            <a:r>
              <a:rPr lang="en-US" sz="2000" dirty="0"/>
              <a:t>Owner, The Center for Pediatric Neurodiversity</a:t>
            </a:r>
          </a:p>
        </p:txBody>
      </p:sp>
    </p:spTree>
    <p:extLst>
      <p:ext uri="{BB962C8B-B14F-4D97-AF65-F5344CB8AC3E}">
        <p14:creationId xmlns:p14="http://schemas.microsoft.com/office/powerpoint/2010/main" val="64452011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0B05-CC79-5977-B23B-751D1CB3CA6C}"/>
              </a:ext>
            </a:extLst>
          </p:cNvPr>
          <p:cNvSpPr>
            <a:spLocks noGrp="1"/>
          </p:cNvSpPr>
          <p:nvPr>
            <p:ph type="title"/>
          </p:nvPr>
        </p:nvSpPr>
        <p:spPr>
          <a:xfrm>
            <a:off x="5069940" y="365124"/>
            <a:ext cx="6172200" cy="1828800"/>
          </a:xfrm>
        </p:spPr>
        <p:txBody>
          <a:bodyPr>
            <a:normAutofit/>
          </a:bodyPr>
          <a:lstStyle/>
          <a:p>
            <a:r>
              <a:rPr lang="en-US" dirty="0"/>
              <a:t>Who am I?</a:t>
            </a:r>
          </a:p>
        </p:txBody>
      </p:sp>
      <p:pic>
        <p:nvPicPr>
          <p:cNvPr id="5" name="Picture 4" descr="A person sitting on a bench&#10;&#10;Description automatically generated with low confidence">
            <a:extLst>
              <a:ext uri="{FF2B5EF4-FFF2-40B4-BE49-F238E27FC236}">
                <a16:creationId xmlns:a16="http://schemas.microsoft.com/office/drawing/2014/main" id="{EB548E2A-006D-2884-64A9-8995FEBE8996}"/>
              </a:ext>
            </a:extLst>
          </p:cNvPr>
          <p:cNvPicPr>
            <a:picLocks noChangeAspect="1"/>
          </p:cNvPicPr>
          <p:nvPr/>
        </p:nvPicPr>
        <p:blipFill rotWithShape="1">
          <a:blip r:embed="rId2"/>
          <a:srcRect r="3" b="1709"/>
          <a:stretch/>
        </p:blipFill>
        <p:spPr>
          <a:xfrm>
            <a:off x="20" y="10"/>
            <a:ext cx="4639713" cy="6857990"/>
          </a:xfrm>
          <a:prstGeom prst="rect">
            <a:avLst/>
          </a:prstGeom>
        </p:spPr>
      </p:pic>
      <p:sp>
        <p:nvSpPr>
          <p:cNvPr id="3" name="Content Placeholder 2">
            <a:extLst>
              <a:ext uri="{FF2B5EF4-FFF2-40B4-BE49-F238E27FC236}">
                <a16:creationId xmlns:a16="http://schemas.microsoft.com/office/drawing/2014/main" id="{7991D4E4-D3AA-0EB6-98EC-B722B58AB594}"/>
              </a:ext>
            </a:extLst>
          </p:cNvPr>
          <p:cNvSpPr>
            <a:spLocks noGrp="1"/>
          </p:cNvSpPr>
          <p:nvPr>
            <p:ph idx="1"/>
          </p:nvPr>
        </p:nvSpPr>
        <p:spPr>
          <a:xfrm>
            <a:off x="5069940" y="2322576"/>
            <a:ext cx="6172200" cy="3858768"/>
          </a:xfrm>
        </p:spPr>
        <p:txBody>
          <a:bodyPr>
            <a:normAutofit lnSpcReduction="10000"/>
          </a:bodyPr>
          <a:lstStyle/>
          <a:p>
            <a:r>
              <a:rPr lang="en-US" sz="2000" dirty="0"/>
              <a:t>Natalie R. Noonan, PsyD</a:t>
            </a:r>
          </a:p>
          <a:p>
            <a:r>
              <a:rPr lang="en-US" sz="2000" dirty="0"/>
              <a:t>Training: </a:t>
            </a:r>
          </a:p>
          <a:p>
            <a:pPr lvl="1"/>
            <a:r>
              <a:rPr lang="en-US" sz="2000" dirty="0"/>
              <a:t>Emory University: Bachelors of Science in Neuroscience and Behavioral Biology</a:t>
            </a:r>
          </a:p>
          <a:p>
            <a:pPr lvl="1"/>
            <a:r>
              <a:rPr lang="en-US" sz="2000" dirty="0"/>
              <a:t>Georgia School of Professional Psychology: Doctorate in Clinical Psychology </a:t>
            </a:r>
          </a:p>
          <a:p>
            <a:pPr lvl="1"/>
            <a:r>
              <a:rPr lang="en-US" sz="2000" dirty="0"/>
              <a:t>Johns Hopkins School of Medicine/Kennedy Krieger: Intern/Residency</a:t>
            </a:r>
          </a:p>
          <a:p>
            <a:pPr lvl="1"/>
            <a:r>
              <a:rPr lang="en-US" sz="2000" dirty="0"/>
              <a:t>Brown University/Alpert school of Medicine: 2 Year Postdoctoral Fellow</a:t>
            </a:r>
          </a:p>
          <a:p>
            <a:pPr lvl="1"/>
            <a:r>
              <a:rPr lang="en-US" sz="2000" dirty="0"/>
              <a:t>Currently owner of a private practice serving neurodiverse individuals through evaluation, therapy, consultation.</a:t>
            </a:r>
          </a:p>
          <a:p>
            <a:pPr lvl="1"/>
            <a:endParaRPr lang="en-US" sz="2000" dirty="0"/>
          </a:p>
          <a:p>
            <a:pPr lvl="1"/>
            <a:endParaRPr lang="en-US" sz="2000" dirty="0"/>
          </a:p>
          <a:p>
            <a:pPr lvl="1"/>
            <a:endParaRPr lang="en-US" sz="2000" dirty="0"/>
          </a:p>
          <a:p>
            <a:endParaRPr lang="en-US" sz="2000" dirty="0"/>
          </a:p>
        </p:txBody>
      </p:sp>
      <p:pic>
        <p:nvPicPr>
          <p:cNvPr id="6" name="Picture 5" descr="Graphical user interface, text&#10;&#10;Description automatically generated">
            <a:extLst>
              <a:ext uri="{FF2B5EF4-FFF2-40B4-BE49-F238E27FC236}">
                <a16:creationId xmlns:a16="http://schemas.microsoft.com/office/drawing/2014/main" id="{70BFAF86-5C62-ACA4-0310-C4C285D8F91B}"/>
              </a:ext>
            </a:extLst>
          </p:cNvPr>
          <p:cNvPicPr>
            <a:picLocks noChangeAspect="1"/>
          </p:cNvPicPr>
          <p:nvPr/>
        </p:nvPicPr>
        <p:blipFill>
          <a:blip r:embed="rId3"/>
          <a:stretch>
            <a:fillRect/>
          </a:stretch>
        </p:blipFill>
        <p:spPr>
          <a:xfrm>
            <a:off x="7386918" y="1264098"/>
            <a:ext cx="4591722" cy="929826"/>
          </a:xfrm>
          <a:prstGeom prst="rect">
            <a:avLst/>
          </a:prstGeom>
        </p:spPr>
      </p:pic>
    </p:spTree>
    <p:extLst>
      <p:ext uri="{BB962C8B-B14F-4D97-AF65-F5344CB8AC3E}">
        <p14:creationId xmlns:p14="http://schemas.microsoft.com/office/powerpoint/2010/main" val="303056812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FAE79F-D3E2-0277-2E3B-1ADFDC785B84}"/>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Neurodiversity </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F8FBEC-296F-ECE0-80ED-27737EDCF253}"/>
              </a:ext>
            </a:extLst>
          </p:cNvPr>
          <p:cNvSpPr>
            <a:spLocks noGrp="1"/>
          </p:cNvSpPr>
          <p:nvPr>
            <p:ph idx="1"/>
          </p:nvPr>
        </p:nvSpPr>
        <p:spPr>
          <a:xfrm>
            <a:off x="604158" y="2217343"/>
            <a:ext cx="10874828" cy="3959619"/>
          </a:xfrm>
        </p:spPr>
        <p:txBody>
          <a:bodyPr>
            <a:normAutofit lnSpcReduction="10000"/>
          </a:bodyPr>
          <a:lstStyle/>
          <a:p>
            <a:pPr marL="514350" indent="-225425"/>
            <a:r>
              <a:rPr lang="en-US" sz="2400" dirty="0"/>
              <a:t>De-pathologizing</a:t>
            </a:r>
          </a:p>
          <a:p>
            <a:pPr marL="514350" indent="-225425"/>
            <a:r>
              <a:rPr lang="en-US" sz="2400" dirty="0"/>
              <a:t>Who is being asked to change? Who holds power?  Children vs adults and “patients” vs clinicians/experts</a:t>
            </a:r>
          </a:p>
          <a:p>
            <a:pPr marL="0" indent="0">
              <a:buNone/>
            </a:pPr>
            <a:endParaRPr lang="en-US" sz="2400" dirty="0"/>
          </a:p>
          <a:p>
            <a:pPr marL="0" indent="0">
              <a:buNone/>
            </a:pPr>
            <a:r>
              <a:rPr lang="en-US" sz="2400" dirty="0"/>
              <a:t>“It made me angry and sad and frustrated, because I never stopped being Autistic. I just learned how to get around in an NT </a:t>
            </a:r>
            <a:r>
              <a:rPr lang="en-US" sz="2400" dirty="0" err="1"/>
              <a:t>wrld</a:t>
            </a:r>
            <a:r>
              <a:rPr lang="en-US" sz="2400" dirty="0"/>
              <a:t> better…these days I am pretending to be normal for them not myself and that’s what hurts.” – Anon.</a:t>
            </a:r>
          </a:p>
          <a:p>
            <a:pPr marL="0" indent="0">
              <a:buNone/>
            </a:pPr>
            <a:endParaRPr lang="en-US" sz="2400" dirty="0"/>
          </a:p>
          <a:p>
            <a:pPr marL="514350" indent="-225425">
              <a:tabLst>
                <a:tab pos="10271125" algn="l"/>
              </a:tabLst>
            </a:pPr>
            <a:r>
              <a:rPr lang="en-US" sz="2400" dirty="0"/>
              <a:t>Ari </a:t>
            </a:r>
            <a:r>
              <a:rPr lang="en-US" sz="2400" dirty="0" err="1"/>
              <a:t>Ne’eman</a:t>
            </a:r>
            <a:r>
              <a:rPr lang="en-US" sz="2400" dirty="0"/>
              <a:t> presented this quote as part of his presentation (linked at the end of this presentation) about Operationalizing Neurodiversity. The quote is from the Autistic Passing Project collected by Amanda Forest Vivian. </a:t>
            </a:r>
          </a:p>
          <a:p>
            <a:endParaRPr lang="en-US" sz="2400" dirty="0"/>
          </a:p>
        </p:txBody>
      </p:sp>
      <p:sp>
        <p:nvSpPr>
          <p:cNvPr id="4" name="TextBox 3">
            <a:extLst>
              <a:ext uri="{FF2B5EF4-FFF2-40B4-BE49-F238E27FC236}">
                <a16:creationId xmlns:a16="http://schemas.microsoft.com/office/drawing/2014/main" id="{7D6FE229-4C45-2615-BD21-BF29D8638388}"/>
              </a:ext>
            </a:extLst>
          </p:cNvPr>
          <p:cNvSpPr txBox="1"/>
          <p:nvPr/>
        </p:nvSpPr>
        <p:spPr>
          <a:xfrm>
            <a:off x="783771" y="6368143"/>
            <a:ext cx="1992853" cy="246221"/>
          </a:xfrm>
          <a:prstGeom prst="rect">
            <a:avLst/>
          </a:prstGeom>
          <a:noFill/>
        </p:spPr>
        <p:txBody>
          <a:bodyPr wrap="none" rtlCol="0">
            <a:spAutoFit/>
          </a:bodyPr>
          <a:lstStyle/>
          <a:p>
            <a:r>
              <a:rPr lang="en-US" sz="1000" dirty="0"/>
              <a:t>https://</a:t>
            </a:r>
            <a:r>
              <a:rPr lang="en-US" sz="1000" dirty="0" err="1"/>
              <a:t>autisticpassing.tumblr.com</a:t>
            </a:r>
            <a:endParaRPr lang="en-US" sz="1000" dirty="0"/>
          </a:p>
        </p:txBody>
      </p:sp>
    </p:spTree>
    <p:extLst>
      <p:ext uri="{BB962C8B-B14F-4D97-AF65-F5344CB8AC3E}">
        <p14:creationId xmlns:p14="http://schemas.microsoft.com/office/powerpoint/2010/main" val="53352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EC8A781-A0D3-7207-9217-ABA43EAF15C0}"/>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a:solidFill>
                  <a:schemeClr val="tx1"/>
                </a:solidFill>
                <a:latin typeface="+mj-lt"/>
                <a:ea typeface="+mj-ea"/>
                <a:cs typeface="+mj-cs"/>
              </a:rPr>
              <a:t>What is a neuropsychologist…</a:t>
            </a:r>
          </a:p>
        </p:txBody>
      </p:sp>
      <p:sp>
        <p:nvSpPr>
          <p:cNvPr id="3" name="Content Placeholder 2">
            <a:extLst>
              <a:ext uri="{FF2B5EF4-FFF2-40B4-BE49-F238E27FC236}">
                <a16:creationId xmlns:a16="http://schemas.microsoft.com/office/drawing/2014/main" id="{47A16354-CD8C-582D-6707-E0A47318A43B}"/>
              </a:ext>
            </a:extLst>
          </p:cNvPr>
          <p:cNvSpPr>
            <a:spLocks noGrp="1"/>
          </p:cNvSpPr>
          <p:nvPr>
            <p:ph idx="1"/>
          </p:nvPr>
        </p:nvSpPr>
        <p:spPr>
          <a:xfrm>
            <a:off x="838200" y="2010833"/>
            <a:ext cx="10948554" cy="4166130"/>
          </a:xfrm>
        </p:spPr>
        <p:txBody>
          <a:bodyPr vert="horz" lIns="91440" tIns="45720" rIns="91440" bIns="45720" rtlCol="0">
            <a:noAutofit/>
          </a:bodyPr>
          <a:lstStyle/>
          <a:p>
            <a:r>
              <a:rPr lang="en-US" sz="2000" dirty="0"/>
              <a:t>I am a </a:t>
            </a:r>
            <a:r>
              <a:rPr lang="en-US" sz="2000" b="1" i="1" dirty="0"/>
              <a:t>pediatric clinical neuropsychologist</a:t>
            </a:r>
            <a:r>
              <a:rPr lang="en-US" sz="2000" dirty="0"/>
              <a:t>. What is that?</a:t>
            </a:r>
          </a:p>
          <a:p>
            <a:pPr lvl="1"/>
            <a:r>
              <a:rPr lang="en-US" sz="2000" dirty="0"/>
              <a:t>Specialized training in brain-behavior relationships and brain development in children/adolescents/young adults. </a:t>
            </a:r>
          </a:p>
          <a:p>
            <a:pPr lvl="1"/>
            <a:r>
              <a:rPr lang="en-US" sz="2000" dirty="0"/>
              <a:t>This training is used to evaluate brain disorders/differences. These may involve brain injury, disease, or developmental differences. </a:t>
            </a:r>
          </a:p>
          <a:p>
            <a:pPr lvl="1"/>
            <a:r>
              <a:rPr lang="en-US" sz="2000" dirty="0"/>
              <a:t>Referral questions: Social/emotional/academic/neurological/adaptive functioning. </a:t>
            </a:r>
          </a:p>
          <a:p>
            <a:pPr lvl="1"/>
            <a:r>
              <a:rPr lang="en-US" sz="2000" b="1" dirty="0"/>
              <a:t>Doctoral degree, post-doc (2 years at approved sites), licensure in state of practice. </a:t>
            </a:r>
            <a:r>
              <a:rPr lang="en-US" sz="2000" dirty="0"/>
              <a:t>Some clinicians choose to become board certified, typically in hospital settings</a:t>
            </a:r>
          </a:p>
          <a:p>
            <a:pPr lvl="1"/>
            <a:r>
              <a:rPr lang="en-US" sz="2000" dirty="0"/>
              <a:t>Questions? </a:t>
            </a:r>
          </a:p>
        </p:txBody>
      </p:sp>
      <p:sp>
        <p:nvSpPr>
          <p:cNvPr id="4" name="TextBox 3">
            <a:extLst>
              <a:ext uri="{FF2B5EF4-FFF2-40B4-BE49-F238E27FC236}">
                <a16:creationId xmlns:a16="http://schemas.microsoft.com/office/drawing/2014/main" id="{82647AF7-3EAD-A9A2-4E53-7B0663837478}"/>
              </a:ext>
            </a:extLst>
          </p:cNvPr>
          <p:cNvSpPr txBox="1"/>
          <p:nvPr/>
        </p:nvSpPr>
        <p:spPr>
          <a:xfrm>
            <a:off x="1676402" y="5958889"/>
            <a:ext cx="3279912" cy="218074"/>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r>
              <a:rPr lang="en-US" sz="1000" dirty="0"/>
              <a:t>https://theaacn.org/pediatric-neuropsychology</a:t>
            </a:r>
          </a:p>
        </p:txBody>
      </p:sp>
    </p:spTree>
    <p:extLst>
      <p:ext uri="{BB962C8B-B14F-4D97-AF65-F5344CB8AC3E}">
        <p14:creationId xmlns:p14="http://schemas.microsoft.com/office/powerpoint/2010/main" val="48103292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CE85956-B925-0067-ABA1-FED14AB153E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a:solidFill>
                  <a:schemeClr val="tx1"/>
                </a:solidFill>
                <a:latin typeface="+mj-lt"/>
                <a:ea typeface="+mj-ea"/>
                <a:cs typeface="+mj-cs"/>
              </a:rPr>
              <a:t>Pediatric neuropsychologists help parents, teachers, and physicians to:</a:t>
            </a:r>
          </a:p>
        </p:txBody>
      </p:sp>
      <p:sp>
        <p:nvSpPr>
          <p:cNvPr id="3" name="Content Placeholder 2">
            <a:extLst>
              <a:ext uri="{FF2B5EF4-FFF2-40B4-BE49-F238E27FC236}">
                <a16:creationId xmlns:a16="http://schemas.microsoft.com/office/drawing/2014/main" id="{36F860EF-96F1-C671-E32C-0E6EDE5E4395}"/>
              </a:ext>
            </a:extLst>
          </p:cNvPr>
          <p:cNvSpPr>
            <a:spLocks noGrp="1"/>
          </p:cNvSpPr>
          <p:nvPr>
            <p:ph idx="1"/>
          </p:nvPr>
        </p:nvSpPr>
        <p:spPr>
          <a:xfrm>
            <a:off x="838199" y="2010833"/>
            <a:ext cx="9747325" cy="4166130"/>
          </a:xfrm>
        </p:spPr>
        <p:txBody>
          <a:bodyPr vert="horz" lIns="91440" tIns="45720" rIns="91440" bIns="45720" rtlCol="0">
            <a:normAutofit/>
          </a:bodyPr>
          <a:lstStyle/>
          <a:p>
            <a:r>
              <a:rPr lang="en-US" sz="2400" b="0" i="0" u="none" strike="noStrike" dirty="0">
                <a:effectLst/>
              </a:rPr>
              <a:t>Understand how neurodiversity may relate to </a:t>
            </a:r>
            <a:r>
              <a:rPr lang="en-US" sz="2400" b="0" i="1" u="none" strike="noStrike" dirty="0">
                <a:effectLst/>
              </a:rPr>
              <a:t>difficulty seen at school, home, or with peers</a:t>
            </a:r>
          </a:p>
          <a:p>
            <a:r>
              <a:rPr lang="en-US" sz="2400" b="0" i="0" u="none" strike="noStrike" dirty="0">
                <a:effectLst/>
              </a:rPr>
              <a:t>Understand how a </a:t>
            </a:r>
            <a:r>
              <a:rPr lang="en-US" sz="2400" i="1" u="none" strike="noStrike" dirty="0">
                <a:effectLst/>
              </a:rPr>
              <a:t>child learns best</a:t>
            </a:r>
          </a:p>
          <a:p>
            <a:r>
              <a:rPr lang="en-US" sz="2400" b="0" i="0" u="none" strike="noStrike" dirty="0">
                <a:effectLst/>
              </a:rPr>
              <a:t>Understand </a:t>
            </a:r>
            <a:r>
              <a:rPr lang="en-US" sz="2400" b="0" i="1" u="none" strike="noStrike" dirty="0">
                <a:effectLst/>
              </a:rPr>
              <a:t>why</a:t>
            </a:r>
            <a:r>
              <a:rPr lang="en-US" sz="2400" b="0" i="0" u="none" strike="noStrike" dirty="0">
                <a:effectLst/>
              </a:rPr>
              <a:t> a child may have behavior difficulty</a:t>
            </a:r>
          </a:p>
          <a:p>
            <a:r>
              <a:rPr lang="en-US" sz="2400" b="0" i="0" u="none" strike="noStrike" dirty="0">
                <a:effectLst/>
              </a:rPr>
              <a:t>Help a child understand their own </a:t>
            </a:r>
            <a:r>
              <a:rPr lang="en-US" sz="2400" b="0" i="1" u="none" strike="noStrike" dirty="0">
                <a:effectLst/>
              </a:rPr>
              <a:t>thinking or behavior differences</a:t>
            </a:r>
          </a:p>
          <a:p>
            <a:r>
              <a:rPr lang="en-US" sz="2400" b="0" i="0" u="none" strike="noStrike" dirty="0">
                <a:effectLst/>
              </a:rPr>
              <a:t>Identify </a:t>
            </a:r>
            <a:r>
              <a:rPr lang="en-US" sz="2400" b="0" i="1" u="none" strike="noStrike" dirty="0">
                <a:effectLst/>
              </a:rPr>
              <a:t>neurological or psychiatric differences/problems</a:t>
            </a:r>
          </a:p>
          <a:p>
            <a:r>
              <a:rPr lang="en-US" sz="2400" b="0" i="0" u="none" strike="noStrike" dirty="0">
                <a:effectLst/>
              </a:rPr>
              <a:t>***Help </a:t>
            </a:r>
            <a:r>
              <a:rPr lang="en-US" sz="2400" b="0" i="1" u="none" strike="noStrike" dirty="0">
                <a:effectLst/>
              </a:rPr>
              <a:t>match expectations </a:t>
            </a:r>
            <a:r>
              <a:rPr lang="en-US" sz="2400" b="0" i="0" u="none" strike="noStrike" dirty="0">
                <a:effectLst/>
              </a:rPr>
              <a:t>to a child’s specific strengths and weaknesses</a:t>
            </a:r>
          </a:p>
          <a:p>
            <a:r>
              <a:rPr lang="en-US" sz="2400" b="0" i="1" u="none" strike="noStrike" dirty="0">
                <a:effectLst/>
              </a:rPr>
              <a:t>Work with other</a:t>
            </a:r>
            <a:r>
              <a:rPr lang="en-US" sz="2400" b="0" i="0" u="none" strike="noStrike" dirty="0">
                <a:effectLst/>
              </a:rPr>
              <a:t> doctors and teachers to develop the best treatment and school plan for a child</a:t>
            </a:r>
          </a:p>
          <a:p>
            <a:endParaRPr lang="en-US" sz="1700" dirty="0"/>
          </a:p>
        </p:txBody>
      </p:sp>
      <p:sp>
        <p:nvSpPr>
          <p:cNvPr id="4" name="TextBox 3">
            <a:extLst>
              <a:ext uri="{FF2B5EF4-FFF2-40B4-BE49-F238E27FC236}">
                <a16:creationId xmlns:a16="http://schemas.microsoft.com/office/drawing/2014/main" id="{8972D36A-B175-F392-63E3-6B9BE0AC0D89}"/>
              </a:ext>
            </a:extLst>
          </p:cNvPr>
          <p:cNvSpPr txBox="1"/>
          <p:nvPr/>
        </p:nvSpPr>
        <p:spPr>
          <a:xfrm>
            <a:off x="1235557" y="6176963"/>
            <a:ext cx="5096933" cy="416613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000" dirty="0"/>
              <a:t>https://theaacn.org/pediatric-neuropsychology/</a:t>
            </a:r>
          </a:p>
        </p:txBody>
      </p:sp>
    </p:spTree>
    <p:extLst>
      <p:ext uri="{BB962C8B-B14F-4D97-AF65-F5344CB8AC3E}">
        <p14:creationId xmlns:p14="http://schemas.microsoft.com/office/powerpoint/2010/main" val="265679466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4779CB-31E9-7210-A3D0-EE795380A33D}"/>
              </a:ext>
            </a:extLst>
          </p:cNvPr>
          <p:cNvSpPr>
            <a:spLocks noGrp="1"/>
          </p:cNvSpPr>
          <p:nvPr>
            <p:ph type="title"/>
          </p:nvPr>
        </p:nvSpPr>
        <p:spPr>
          <a:xfrm>
            <a:off x="838200" y="557188"/>
            <a:ext cx="10515600" cy="1133499"/>
          </a:xfrm>
        </p:spPr>
        <p:txBody>
          <a:bodyPr>
            <a:normAutofit/>
          </a:bodyPr>
          <a:lstStyle/>
          <a:p>
            <a:pPr algn="ctr"/>
            <a:r>
              <a:rPr lang="en-US"/>
              <a:t>Why a neuropsych for individuals with ASD?</a:t>
            </a:r>
          </a:p>
        </p:txBody>
      </p:sp>
      <p:graphicFrame>
        <p:nvGraphicFramePr>
          <p:cNvPr id="47" name="Content Placeholder 2">
            <a:extLst>
              <a:ext uri="{FF2B5EF4-FFF2-40B4-BE49-F238E27FC236}">
                <a16:creationId xmlns:a16="http://schemas.microsoft.com/office/drawing/2014/main" id="{521921EC-7480-4E94-379F-14B0730460C6}"/>
              </a:ext>
            </a:extLst>
          </p:cNvPr>
          <p:cNvGraphicFramePr>
            <a:graphicFrameLocks noGrp="1"/>
          </p:cNvGraphicFramePr>
          <p:nvPr>
            <p:ph idx="1"/>
            <p:extLst>
              <p:ext uri="{D42A27DB-BD31-4B8C-83A1-F6EECF244321}">
                <p14:modId xmlns:p14="http://schemas.microsoft.com/office/powerpoint/2010/main" val="397865829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7539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9F459A02-ABAF-5369-9112-5744D3721BC3}"/>
              </a:ext>
            </a:extLst>
          </p:cNvPr>
          <p:cNvSpPr>
            <a:spLocks noGrp="1"/>
          </p:cNvSpPr>
          <p:nvPr>
            <p:ph type="title"/>
          </p:nvPr>
        </p:nvSpPr>
        <p:spPr>
          <a:xfrm>
            <a:off x="1322754" y="1522820"/>
            <a:ext cx="2748041" cy="3601914"/>
          </a:xfrm>
        </p:spPr>
        <p:txBody>
          <a:bodyPr anchor="ctr">
            <a:normAutofit/>
          </a:bodyPr>
          <a:lstStyle/>
          <a:p>
            <a:r>
              <a:rPr lang="en-US" sz="3600" dirty="0">
                <a:solidFill>
                  <a:srgbClr val="FFFFFF"/>
                </a:solidFill>
              </a:rPr>
              <a:t>What does the process usually look like?</a:t>
            </a:r>
          </a:p>
        </p:txBody>
      </p:sp>
      <p:graphicFrame>
        <p:nvGraphicFramePr>
          <p:cNvPr id="5" name="Content Placeholder 2">
            <a:extLst>
              <a:ext uri="{FF2B5EF4-FFF2-40B4-BE49-F238E27FC236}">
                <a16:creationId xmlns:a16="http://schemas.microsoft.com/office/drawing/2014/main" id="{398F389E-05D6-7894-F413-F7EF5E4936EC}"/>
              </a:ext>
            </a:extLst>
          </p:cNvPr>
          <p:cNvGraphicFramePr>
            <a:graphicFrameLocks noGrp="1"/>
          </p:cNvGraphicFramePr>
          <p:nvPr>
            <p:ph idx="1"/>
            <p:extLst>
              <p:ext uri="{D42A27DB-BD31-4B8C-83A1-F6EECF244321}">
                <p14:modId xmlns:p14="http://schemas.microsoft.com/office/powerpoint/2010/main" val="4290369175"/>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1464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FA07-7E7B-5E72-14CE-E4478D8C8452}"/>
              </a:ext>
            </a:extLst>
          </p:cNvPr>
          <p:cNvSpPr>
            <a:spLocks noGrp="1"/>
          </p:cNvSpPr>
          <p:nvPr>
            <p:ph type="title"/>
          </p:nvPr>
        </p:nvSpPr>
        <p:spPr/>
        <p:txBody>
          <a:bodyPr/>
          <a:lstStyle/>
          <a:p>
            <a:r>
              <a:rPr lang="en-US" dirty="0"/>
              <a:t>Classroom Observation</a:t>
            </a:r>
          </a:p>
        </p:txBody>
      </p:sp>
      <p:graphicFrame>
        <p:nvGraphicFramePr>
          <p:cNvPr id="12" name="Content Placeholder 2">
            <a:extLst>
              <a:ext uri="{FF2B5EF4-FFF2-40B4-BE49-F238E27FC236}">
                <a16:creationId xmlns:a16="http://schemas.microsoft.com/office/drawing/2014/main" id="{568B6FF4-1258-5786-0EBA-65813F42225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8068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32BDD3-7B4E-FC90-4329-5F772659E4CF}"/>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Testing day	</a:t>
            </a:r>
          </a:p>
        </p:txBody>
      </p:sp>
      <p:graphicFrame>
        <p:nvGraphicFramePr>
          <p:cNvPr id="5" name="Content Placeholder 2">
            <a:extLst>
              <a:ext uri="{FF2B5EF4-FFF2-40B4-BE49-F238E27FC236}">
                <a16:creationId xmlns:a16="http://schemas.microsoft.com/office/drawing/2014/main" id="{8CA72439-528E-D2C0-3352-8FE0046501A4}"/>
              </a:ext>
            </a:extLst>
          </p:cNvPr>
          <p:cNvGraphicFramePr>
            <a:graphicFrameLocks noGrp="1"/>
          </p:cNvGraphicFramePr>
          <p:nvPr>
            <p:ph idx="1"/>
            <p:extLst>
              <p:ext uri="{D42A27DB-BD31-4B8C-83A1-F6EECF244321}">
                <p14:modId xmlns:p14="http://schemas.microsoft.com/office/powerpoint/2010/main" val="326937309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3092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E7C6CAF-C601-2135-A277-5EBA5F693CE3}"/>
              </a:ext>
            </a:extLst>
          </p:cNvPr>
          <p:cNvPicPr>
            <a:picLocks noChangeAspect="1"/>
          </p:cNvPicPr>
          <p:nvPr/>
        </p:nvPicPr>
        <p:blipFill rotWithShape="1">
          <a:blip r:embed="rId3">
            <a:alphaModFix amt="35000"/>
          </a:blip>
          <a:srcRect t="877" b="14853"/>
          <a:stretch/>
        </p:blipFill>
        <p:spPr>
          <a:xfrm>
            <a:off x="20" y="10"/>
            <a:ext cx="12191980" cy="6857990"/>
          </a:xfrm>
          <a:prstGeom prst="rect">
            <a:avLst/>
          </a:prstGeom>
        </p:spPr>
      </p:pic>
      <p:sp>
        <p:nvSpPr>
          <p:cNvPr id="2" name="Title 1">
            <a:extLst>
              <a:ext uri="{FF2B5EF4-FFF2-40B4-BE49-F238E27FC236}">
                <a16:creationId xmlns:a16="http://schemas.microsoft.com/office/drawing/2014/main" id="{13F7F5A4-11FA-31C3-77F0-CF89B1D38DA8}"/>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Evaluating Autism within a comprehensive evaluation:</a:t>
            </a:r>
          </a:p>
        </p:txBody>
      </p:sp>
      <p:graphicFrame>
        <p:nvGraphicFramePr>
          <p:cNvPr id="5" name="Content Placeholder 2">
            <a:extLst>
              <a:ext uri="{FF2B5EF4-FFF2-40B4-BE49-F238E27FC236}">
                <a16:creationId xmlns:a16="http://schemas.microsoft.com/office/drawing/2014/main" id="{A33C8E21-A98E-4FC1-9767-95A6DB9310F4}"/>
              </a:ext>
            </a:extLst>
          </p:cNvPr>
          <p:cNvGraphicFramePr>
            <a:graphicFrameLocks noGrp="1"/>
          </p:cNvGraphicFramePr>
          <p:nvPr>
            <p:ph idx="1"/>
            <p:extLst>
              <p:ext uri="{D42A27DB-BD31-4B8C-83A1-F6EECF244321}">
                <p14:modId xmlns:p14="http://schemas.microsoft.com/office/powerpoint/2010/main" val="216132705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1594528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74C07-CEFE-9ACD-228E-8FA908BF6D4D}"/>
              </a:ext>
            </a:extLst>
          </p:cNvPr>
          <p:cNvSpPr>
            <a:spLocks noGrp="1"/>
          </p:cNvSpPr>
          <p:nvPr>
            <p:ph type="title"/>
          </p:nvPr>
        </p:nvSpPr>
        <p:spPr/>
        <p:txBody>
          <a:bodyPr/>
          <a:lstStyle/>
          <a:p>
            <a:r>
              <a:rPr lang="en-US" dirty="0"/>
              <a:t>Autism Criteria: This guides assessment </a:t>
            </a:r>
          </a:p>
        </p:txBody>
      </p:sp>
      <p:graphicFrame>
        <p:nvGraphicFramePr>
          <p:cNvPr id="8" name="Content Placeholder 2">
            <a:extLst>
              <a:ext uri="{FF2B5EF4-FFF2-40B4-BE49-F238E27FC236}">
                <a16:creationId xmlns:a16="http://schemas.microsoft.com/office/drawing/2014/main" id="{F40AB47C-1C71-7B67-E0A5-E1B982E20E45}"/>
              </a:ext>
            </a:extLst>
          </p:cNvPr>
          <p:cNvGraphicFramePr>
            <a:graphicFrameLocks noGrp="1"/>
          </p:cNvGraphicFramePr>
          <p:nvPr>
            <p:ph idx="1"/>
            <p:extLst>
              <p:ext uri="{D42A27DB-BD31-4B8C-83A1-F6EECF244321}">
                <p14:modId xmlns:p14="http://schemas.microsoft.com/office/powerpoint/2010/main" val="199159784"/>
              </p:ext>
            </p:extLst>
          </p:nvPr>
        </p:nvGraphicFramePr>
        <p:xfrm>
          <a:off x="838200" y="1825625"/>
          <a:ext cx="544285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89D79B6C-AEC2-7DC1-11A1-FD5508A4FD76}"/>
              </a:ext>
            </a:extLst>
          </p:cNvPr>
          <p:cNvSpPr txBox="1"/>
          <p:nvPr/>
        </p:nvSpPr>
        <p:spPr>
          <a:xfrm>
            <a:off x="7075715" y="1850571"/>
            <a:ext cx="3962400" cy="4093428"/>
          </a:xfrm>
          <a:prstGeom prst="rect">
            <a:avLst/>
          </a:prstGeom>
          <a:noFill/>
        </p:spPr>
        <p:txBody>
          <a:bodyPr wrap="square" rtlCol="0">
            <a:spAutoFit/>
          </a:bodyPr>
          <a:lstStyle/>
          <a:p>
            <a:pPr marL="457200" indent="-457200">
              <a:buFont typeface="Arial" panose="020B0604020202020204" pitchFamily="34" charset="0"/>
              <a:buChar char="•"/>
            </a:pPr>
            <a:r>
              <a:rPr lang="en-US" sz="2600" dirty="0">
                <a:solidFill>
                  <a:srgbClr val="000000"/>
                </a:solidFill>
                <a:latin typeface="Calibri" panose="020F0502020204030204" pitchFamily="34" charset="0"/>
                <a:cs typeface="Calibri" panose="020F0502020204030204" pitchFamily="34" charset="0"/>
              </a:rPr>
              <a:t>Criteria the same for all levels of ASD</a:t>
            </a:r>
          </a:p>
          <a:p>
            <a:pPr marL="457200" indent="-457200">
              <a:buFont typeface="Arial" panose="020B0604020202020204" pitchFamily="34" charset="0"/>
              <a:buChar char="•"/>
            </a:pPr>
            <a:r>
              <a:rPr lang="en-US" sz="2600" dirty="0">
                <a:solidFill>
                  <a:srgbClr val="000000"/>
                </a:solidFill>
                <a:latin typeface="Calibri" panose="020F0502020204030204" pitchFamily="34" charset="0"/>
                <a:cs typeface="Calibri" panose="020F0502020204030204" pitchFamily="34" charset="0"/>
              </a:rPr>
              <a:t>Can sometimes be difficult to observe characteristics in an office setting. </a:t>
            </a:r>
          </a:p>
          <a:p>
            <a:pPr marL="457200" indent="-457200">
              <a:buFont typeface="Arial" panose="020B0604020202020204" pitchFamily="34" charset="0"/>
              <a:buChar char="•"/>
            </a:pPr>
            <a:r>
              <a:rPr lang="en-US" sz="2600" dirty="0">
                <a:solidFill>
                  <a:srgbClr val="000000"/>
                </a:solidFill>
                <a:latin typeface="Calibri" panose="020F0502020204030204" pitchFamily="34" charset="0"/>
                <a:cs typeface="Calibri" panose="020F0502020204030204" pitchFamily="34" charset="0"/>
              </a:rPr>
              <a:t>Can miss early evidence of symptoms unless a comprehensive history is taken. (ADI-R)</a:t>
            </a:r>
          </a:p>
        </p:txBody>
      </p:sp>
    </p:spTree>
    <p:extLst>
      <p:ext uri="{BB962C8B-B14F-4D97-AF65-F5344CB8AC3E}">
        <p14:creationId xmlns:p14="http://schemas.microsoft.com/office/powerpoint/2010/main" val="2031140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B014FC-CBF2-AE1E-2029-A18506DBFBA8}"/>
              </a:ext>
            </a:extLst>
          </p:cNvPr>
          <p:cNvSpPr>
            <a:spLocks noGrp="1"/>
          </p:cNvSpPr>
          <p:nvPr>
            <p:ph type="title"/>
          </p:nvPr>
        </p:nvSpPr>
        <p:spPr>
          <a:xfrm>
            <a:off x="838200" y="556995"/>
            <a:ext cx="10515600" cy="1133693"/>
          </a:xfrm>
        </p:spPr>
        <p:txBody>
          <a:bodyPr>
            <a:normAutofit/>
          </a:bodyPr>
          <a:lstStyle/>
          <a:p>
            <a:r>
              <a:rPr lang="en-US" sz="5200" dirty="0"/>
              <a:t>Evaluating Motor Coordination:</a:t>
            </a:r>
          </a:p>
        </p:txBody>
      </p:sp>
      <p:graphicFrame>
        <p:nvGraphicFramePr>
          <p:cNvPr id="9" name="Content Placeholder 6">
            <a:extLst>
              <a:ext uri="{FF2B5EF4-FFF2-40B4-BE49-F238E27FC236}">
                <a16:creationId xmlns:a16="http://schemas.microsoft.com/office/drawing/2014/main" id="{EA3AE145-8401-912B-B669-971B0A655C5D}"/>
              </a:ext>
            </a:extLst>
          </p:cNvPr>
          <p:cNvGraphicFramePr>
            <a:graphicFrameLocks noGrp="1"/>
          </p:cNvGraphicFramePr>
          <p:nvPr>
            <p:ph idx="1"/>
            <p:extLst>
              <p:ext uri="{D42A27DB-BD31-4B8C-83A1-F6EECF244321}">
                <p14:modId xmlns:p14="http://schemas.microsoft.com/office/powerpoint/2010/main" val="39567234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2862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CE625D-8F35-D746-617C-D15DCBEE1FBF}"/>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kern="1200" dirty="0">
                <a:solidFill>
                  <a:srgbClr val="FFFFFF"/>
                </a:solidFill>
                <a:latin typeface="+mj-lt"/>
                <a:ea typeface="+mj-ea"/>
                <a:cs typeface="+mj-cs"/>
              </a:rPr>
              <a:t>Evaluating AD/HD:</a:t>
            </a:r>
          </a:p>
        </p:txBody>
      </p:sp>
      <p:sp>
        <p:nvSpPr>
          <p:cNvPr id="3" name="Content Placeholder 2">
            <a:extLst>
              <a:ext uri="{FF2B5EF4-FFF2-40B4-BE49-F238E27FC236}">
                <a16:creationId xmlns:a16="http://schemas.microsoft.com/office/drawing/2014/main" id="{32EBD29F-4E25-2E32-7455-597E2851741F}"/>
              </a:ext>
            </a:extLst>
          </p:cNvPr>
          <p:cNvSpPr>
            <a:spLocks noGrp="1"/>
          </p:cNvSpPr>
          <p:nvPr>
            <p:ph idx="1"/>
          </p:nvPr>
        </p:nvSpPr>
        <p:spPr>
          <a:xfrm>
            <a:off x="4380855" y="1412489"/>
            <a:ext cx="3427283" cy="4363844"/>
          </a:xfrm>
        </p:spPr>
        <p:txBody>
          <a:bodyPr vert="horz" lIns="91440" tIns="45720" rIns="91440" bIns="45720" rtlCol="0">
            <a:normAutofit fontScale="92500" lnSpcReduction="20000"/>
          </a:bodyPr>
          <a:lstStyle/>
          <a:p>
            <a:r>
              <a:rPr lang="en-US" sz="3500" b="1" dirty="0"/>
              <a:t>Observation</a:t>
            </a:r>
            <a:r>
              <a:rPr lang="en-US" dirty="0"/>
              <a:t> in classroom and in testing</a:t>
            </a:r>
          </a:p>
          <a:p>
            <a:r>
              <a:rPr lang="en-US" dirty="0"/>
              <a:t>Executive functioning </a:t>
            </a:r>
            <a:r>
              <a:rPr lang="en-US" sz="3500" b="1" dirty="0"/>
              <a:t>measures</a:t>
            </a:r>
          </a:p>
          <a:p>
            <a:pPr lvl="1"/>
            <a:r>
              <a:rPr lang="en-US" sz="1900" dirty="0"/>
              <a:t>DKEFS</a:t>
            </a:r>
          </a:p>
          <a:p>
            <a:pPr lvl="1"/>
            <a:r>
              <a:rPr lang="en-US" sz="1900" dirty="0"/>
              <a:t>NEPSY</a:t>
            </a:r>
          </a:p>
          <a:p>
            <a:pPr lvl="1"/>
            <a:r>
              <a:rPr lang="en-US" sz="1900" dirty="0"/>
              <a:t>Parts of WISC-V</a:t>
            </a:r>
          </a:p>
          <a:p>
            <a:pPr lvl="1"/>
            <a:r>
              <a:rPr lang="en-US" sz="1900" dirty="0"/>
              <a:t>REY Figure</a:t>
            </a:r>
          </a:p>
          <a:p>
            <a:pPr lvl="1"/>
            <a:r>
              <a:rPr lang="en-US" sz="1900" dirty="0"/>
              <a:t>CPT-II (sometimes)</a:t>
            </a:r>
          </a:p>
          <a:p>
            <a:r>
              <a:rPr lang="en-US" sz="3500" b="1" dirty="0"/>
              <a:t>Questionnaires</a:t>
            </a:r>
            <a:r>
              <a:rPr lang="en-US" dirty="0"/>
              <a:t> </a:t>
            </a:r>
          </a:p>
          <a:p>
            <a:pPr lvl="1"/>
            <a:r>
              <a:rPr lang="en-US" dirty="0"/>
              <a:t>Parents, teachers, and child </a:t>
            </a:r>
          </a:p>
          <a:p>
            <a:pPr lvl="1"/>
            <a:r>
              <a:rPr lang="en-US" dirty="0"/>
              <a:t>Conners, BRIEF, etc.</a:t>
            </a:r>
          </a:p>
          <a:p>
            <a:pPr lvl="1"/>
            <a:endParaRPr lang="en-US" sz="20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FDFF5A0-25B9-B94D-6BEF-9AB61FC7EA63}"/>
              </a:ext>
            </a:extLst>
          </p:cNvPr>
          <p:cNvSpPr txBox="1"/>
          <p:nvPr/>
        </p:nvSpPr>
        <p:spPr>
          <a:xfrm>
            <a:off x="8451604" y="1412489"/>
            <a:ext cx="3197701" cy="4363844"/>
          </a:xfrm>
          <a:prstGeom prst="rect">
            <a:avLst/>
          </a:prstGeom>
        </p:spPr>
        <p:txBody>
          <a:bodyPr vert="horz" lIns="91440" tIns="45720" rIns="91440" bIns="45720" rtlCol="0">
            <a:normAutofit/>
          </a:bodyPr>
          <a:lstStyle/>
          <a:p>
            <a:pPr>
              <a:lnSpc>
                <a:spcPct val="90000"/>
              </a:lnSpc>
              <a:spcAft>
                <a:spcPts val="600"/>
              </a:spcAft>
            </a:pPr>
            <a:r>
              <a:rPr lang="en-US" sz="3200" b="1" dirty="0"/>
              <a:t>What is Executive Functioning:</a:t>
            </a:r>
          </a:p>
          <a:p>
            <a:pPr indent="-228600">
              <a:lnSpc>
                <a:spcPct val="90000"/>
              </a:lnSpc>
              <a:spcAft>
                <a:spcPts val="600"/>
              </a:spcAft>
              <a:buFont typeface="Arial" panose="020B0604020202020204" pitchFamily="34" charset="0"/>
              <a:buChar char="•"/>
            </a:pPr>
            <a:r>
              <a:rPr lang="en-US" dirty="0"/>
              <a:t>Inhibition</a:t>
            </a:r>
          </a:p>
          <a:p>
            <a:pPr indent="-228600">
              <a:lnSpc>
                <a:spcPct val="90000"/>
              </a:lnSpc>
              <a:spcAft>
                <a:spcPts val="600"/>
              </a:spcAft>
              <a:buFont typeface="Arial" panose="020B0604020202020204" pitchFamily="34" charset="0"/>
              <a:buChar char="•"/>
            </a:pPr>
            <a:r>
              <a:rPr lang="en-US" dirty="0"/>
              <a:t>Switching/flexibility</a:t>
            </a:r>
          </a:p>
          <a:p>
            <a:pPr indent="-228600">
              <a:lnSpc>
                <a:spcPct val="90000"/>
              </a:lnSpc>
              <a:spcAft>
                <a:spcPts val="600"/>
              </a:spcAft>
              <a:buFont typeface="Arial" panose="020B0604020202020204" pitchFamily="34" charset="0"/>
              <a:buChar char="•"/>
            </a:pPr>
            <a:r>
              <a:rPr lang="en-US" dirty="0"/>
              <a:t>Strategy/problem solving</a:t>
            </a:r>
          </a:p>
          <a:p>
            <a:pPr indent="-228600">
              <a:lnSpc>
                <a:spcPct val="90000"/>
              </a:lnSpc>
              <a:spcAft>
                <a:spcPts val="600"/>
              </a:spcAft>
              <a:buFont typeface="Arial" panose="020B0604020202020204" pitchFamily="34" charset="0"/>
              <a:buChar char="•"/>
            </a:pPr>
            <a:r>
              <a:rPr lang="en-US" dirty="0"/>
              <a:t>Working memory</a:t>
            </a:r>
          </a:p>
          <a:p>
            <a:pPr indent="-228600">
              <a:lnSpc>
                <a:spcPct val="90000"/>
              </a:lnSpc>
              <a:spcAft>
                <a:spcPts val="600"/>
              </a:spcAft>
              <a:buFont typeface="Arial" panose="020B0604020202020204" pitchFamily="34" charset="0"/>
              <a:buChar char="•"/>
            </a:pPr>
            <a:r>
              <a:rPr lang="en-US" dirty="0"/>
              <a:t>Attention to detail</a:t>
            </a:r>
          </a:p>
          <a:p>
            <a:pPr indent="-228600">
              <a:lnSpc>
                <a:spcPct val="90000"/>
              </a:lnSpc>
              <a:spcAft>
                <a:spcPts val="600"/>
              </a:spcAft>
              <a:buFont typeface="Arial" panose="020B0604020202020204" pitchFamily="34" charset="0"/>
              <a:buChar char="•"/>
            </a:pPr>
            <a:r>
              <a:rPr lang="en-US" dirty="0"/>
              <a:t>Focused attention</a:t>
            </a:r>
          </a:p>
          <a:p>
            <a:pPr indent="-228600">
              <a:lnSpc>
                <a:spcPct val="90000"/>
              </a:lnSpc>
              <a:spcAft>
                <a:spcPts val="600"/>
              </a:spcAft>
              <a:buFont typeface="Arial" panose="020B0604020202020204" pitchFamily="34" charset="0"/>
              <a:buChar char="•"/>
            </a:pPr>
            <a:r>
              <a:rPr lang="en-US" dirty="0"/>
              <a:t>Sustained attention </a:t>
            </a:r>
          </a:p>
          <a:p>
            <a:pPr indent="-228600">
              <a:lnSpc>
                <a:spcPct val="90000"/>
              </a:lnSpc>
              <a:spcAft>
                <a:spcPts val="600"/>
              </a:spcAft>
              <a:buFont typeface="Arial" panose="020B0604020202020204" pitchFamily="34" charset="0"/>
              <a:buChar char="•"/>
            </a:pPr>
            <a:r>
              <a:rPr lang="en-US" dirty="0"/>
              <a:t>Organizing</a:t>
            </a:r>
          </a:p>
        </p:txBody>
      </p:sp>
    </p:spTree>
    <p:extLst>
      <p:ext uri="{BB962C8B-B14F-4D97-AF65-F5344CB8AC3E}">
        <p14:creationId xmlns:p14="http://schemas.microsoft.com/office/powerpoint/2010/main" val="2731659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8DAEA1-9CEE-24AD-634F-9501F3316D7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t>Evaluating Learning Disability (reading, math, etc.):</a:t>
            </a:r>
          </a:p>
        </p:txBody>
      </p:sp>
      <p:sp>
        <p:nvSpPr>
          <p:cNvPr id="7" name="TextBox 6">
            <a:extLst>
              <a:ext uri="{FF2B5EF4-FFF2-40B4-BE49-F238E27FC236}">
                <a16:creationId xmlns:a16="http://schemas.microsoft.com/office/drawing/2014/main" id="{3208B1B2-B2C3-505A-810A-5A7A5BF5441E}"/>
              </a:ext>
            </a:extLst>
          </p:cNvPr>
          <p:cNvSpPr txBox="1"/>
          <p:nvPr/>
        </p:nvSpPr>
        <p:spPr>
          <a:xfrm>
            <a:off x="3403277" y="6332815"/>
            <a:ext cx="6099586" cy="369332"/>
          </a:xfrm>
          <a:prstGeom prst="rect">
            <a:avLst/>
          </a:prstGeom>
          <a:noFill/>
        </p:spPr>
        <p:txBody>
          <a:bodyPr wrap="square">
            <a:spAutoFit/>
          </a:bodyPr>
          <a:lstStyle/>
          <a:p>
            <a:pPr>
              <a:spcAft>
                <a:spcPts val="600"/>
              </a:spcAft>
            </a:pPr>
            <a:r>
              <a:rPr lang="en-US" dirty="0"/>
              <a:t>Consider secondary reading disabilities (caused by ADHD)</a:t>
            </a:r>
          </a:p>
        </p:txBody>
      </p:sp>
      <p:graphicFrame>
        <p:nvGraphicFramePr>
          <p:cNvPr id="9" name="Content Placeholder 2">
            <a:extLst>
              <a:ext uri="{FF2B5EF4-FFF2-40B4-BE49-F238E27FC236}">
                <a16:creationId xmlns:a16="http://schemas.microsoft.com/office/drawing/2014/main" id="{C7E8B25C-DA97-5BEA-69BC-D31920310142}"/>
              </a:ext>
            </a:extLst>
          </p:cNvPr>
          <p:cNvGraphicFramePr>
            <a:graphicFrameLocks noGrp="1"/>
          </p:cNvGraphicFramePr>
          <p:nvPr>
            <p:ph idx="1"/>
            <p:extLst>
              <p:ext uri="{D42A27DB-BD31-4B8C-83A1-F6EECF244321}">
                <p14:modId xmlns:p14="http://schemas.microsoft.com/office/powerpoint/2010/main" val="292960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798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DC08-1030-B99C-6DA0-82391F8B12FE}"/>
              </a:ext>
            </a:extLst>
          </p:cNvPr>
          <p:cNvSpPr>
            <a:spLocks noGrp="1"/>
          </p:cNvSpPr>
          <p:nvPr>
            <p:ph type="title"/>
          </p:nvPr>
        </p:nvSpPr>
        <p:spPr/>
        <p:txBody>
          <a:bodyPr/>
          <a:lstStyle/>
          <a:p>
            <a:r>
              <a:rPr lang="en-US" dirty="0"/>
              <a:t>Feedback:</a:t>
            </a:r>
          </a:p>
        </p:txBody>
      </p:sp>
      <p:graphicFrame>
        <p:nvGraphicFramePr>
          <p:cNvPr id="5" name="Content Placeholder 2">
            <a:extLst>
              <a:ext uri="{FF2B5EF4-FFF2-40B4-BE49-F238E27FC236}">
                <a16:creationId xmlns:a16="http://schemas.microsoft.com/office/drawing/2014/main" id="{DC409D49-EE8B-164D-0F3D-5B8735643046}"/>
              </a:ext>
            </a:extLst>
          </p:cNvPr>
          <p:cNvGraphicFramePr>
            <a:graphicFrameLocks noGrp="1"/>
          </p:cNvGraphicFramePr>
          <p:nvPr>
            <p:ph idx="1"/>
            <p:extLst>
              <p:ext uri="{D42A27DB-BD31-4B8C-83A1-F6EECF244321}">
                <p14:modId xmlns:p14="http://schemas.microsoft.com/office/powerpoint/2010/main" val="402120864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6655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FCD90-5497-91AC-A9E7-E358B63E127C}"/>
              </a:ext>
            </a:extLst>
          </p:cNvPr>
          <p:cNvSpPr>
            <a:spLocks noGrp="1"/>
          </p:cNvSpPr>
          <p:nvPr>
            <p:ph type="title"/>
          </p:nvPr>
        </p:nvSpPr>
        <p:spPr/>
        <p:txBody>
          <a:bodyPr/>
          <a:lstStyle/>
          <a:p>
            <a:r>
              <a:rPr lang="en-US" dirty="0"/>
              <a:t>Normative data, standard scores, bell curve</a:t>
            </a:r>
          </a:p>
        </p:txBody>
      </p:sp>
      <p:pic>
        <p:nvPicPr>
          <p:cNvPr id="4" name="Picture 3" descr="page1image15583680">
            <a:extLst>
              <a:ext uri="{FF2B5EF4-FFF2-40B4-BE49-F238E27FC236}">
                <a16:creationId xmlns:a16="http://schemas.microsoft.com/office/drawing/2014/main" id="{2D672F1A-C27A-38A8-9591-9727CA21FA68}"/>
              </a:ext>
            </a:extLst>
          </p:cNvPr>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232452" y="1690688"/>
            <a:ext cx="9293087" cy="28604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E8FBE4A4-76B0-7622-7725-4294B6DAD87A}"/>
              </a:ext>
            </a:extLst>
          </p:cNvPr>
          <p:cNvGraphicFramePr>
            <a:graphicFrameLocks noGrp="1"/>
          </p:cNvGraphicFramePr>
          <p:nvPr>
            <p:extLst>
              <p:ext uri="{D42A27DB-BD31-4B8C-83A1-F6EECF244321}">
                <p14:modId xmlns:p14="http://schemas.microsoft.com/office/powerpoint/2010/main" val="445388377"/>
              </p:ext>
            </p:extLst>
          </p:nvPr>
        </p:nvGraphicFramePr>
        <p:xfrm>
          <a:off x="1451113" y="4621696"/>
          <a:ext cx="8875643" cy="894521"/>
        </p:xfrm>
        <a:graphic>
          <a:graphicData uri="http://schemas.openxmlformats.org/drawingml/2006/table">
            <a:tbl>
              <a:tblPr>
                <a:tableStyleId>{5C22544A-7EE6-4342-B048-85BDC9FD1C3A}</a:tableStyleId>
              </a:tblPr>
              <a:tblGrid>
                <a:gridCol w="1508639">
                  <a:extLst>
                    <a:ext uri="{9D8B030D-6E8A-4147-A177-3AD203B41FA5}">
                      <a16:colId xmlns:a16="http://schemas.microsoft.com/office/drawing/2014/main" val="1635212378"/>
                    </a:ext>
                  </a:extLst>
                </a:gridCol>
                <a:gridCol w="947028">
                  <a:extLst>
                    <a:ext uri="{9D8B030D-6E8A-4147-A177-3AD203B41FA5}">
                      <a16:colId xmlns:a16="http://schemas.microsoft.com/office/drawing/2014/main" val="3657674189"/>
                    </a:ext>
                  </a:extLst>
                </a:gridCol>
                <a:gridCol w="991010">
                  <a:extLst>
                    <a:ext uri="{9D8B030D-6E8A-4147-A177-3AD203B41FA5}">
                      <a16:colId xmlns:a16="http://schemas.microsoft.com/office/drawing/2014/main" val="3964934901"/>
                    </a:ext>
                  </a:extLst>
                </a:gridCol>
                <a:gridCol w="2015257">
                  <a:extLst>
                    <a:ext uri="{9D8B030D-6E8A-4147-A177-3AD203B41FA5}">
                      <a16:colId xmlns:a16="http://schemas.microsoft.com/office/drawing/2014/main" val="3110835126"/>
                    </a:ext>
                  </a:extLst>
                </a:gridCol>
                <a:gridCol w="991077">
                  <a:extLst>
                    <a:ext uri="{9D8B030D-6E8A-4147-A177-3AD203B41FA5}">
                      <a16:colId xmlns:a16="http://schemas.microsoft.com/office/drawing/2014/main" val="2882750177"/>
                    </a:ext>
                  </a:extLst>
                </a:gridCol>
                <a:gridCol w="2422632">
                  <a:extLst>
                    <a:ext uri="{9D8B030D-6E8A-4147-A177-3AD203B41FA5}">
                      <a16:colId xmlns:a16="http://schemas.microsoft.com/office/drawing/2014/main" val="2481545838"/>
                    </a:ext>
                  </a:extLst>
                </a:gridCol>
              </a:tblGrid>
              <a:tr h="411133">
                <a:tc>
                  <a:txBody>
                    <a:bodyPr/>
                    <a:lstStyle/>
                    <a:p>
                      <a:pPr algn="ctr" fontAlgn="b"/>
                      <a:r>
                        <a:rPr lang="en-US" sz="1400" u="none" strike="noStrike" dirty="0">
                          <a:effectLst/>
                        </a:rPr>
                        <a:t>Impaired</a:t>
                      </a:r>
                      <a:endParaRPr lang="en-US" sz="14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Borderline</a:t>
                      </a:r>
                      <a:endParaRPr lang="en-US" sz="14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Low Average</a:t>
                      </a:r>
                      <a:endParaRPr lang="en-US" sz="14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Average</a:t>
                      </a:r>
                      <a:endParaRPr lang="en-US" sz="14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High Average</a:t>
                      </a:r>
                      <a:endParaRPr lang="en-US" sz="14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Superior</a:t>
                      </a:r>
                      <a:endParaRPr lang="en-US" sz="1400" b="1" i="0" u="none" strike="noStrike" dirty="0">
                        <a:solidFill>
                          <a:srgbClr val="71736C"/>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75783312"/>
                  </a:ext>
                </a:extLst>
              </a:tr>
              <a:tr h="483388">
                <a:tc>
                  <a:txBody>
                    <a:bodyPr/>
                    <a:lstStyle/>
                    <a:p>
                      <a:pPr algn="ctr" fontAlgn="b"/>
                      <a:r>
                        <a:rPr lang="en-US" sz="1400" u="none" strike="noStrike" dirty="0">
                          <a:effectLst/>
                        </a:rPr>
                        <a:t>1⇠⇢2 </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3⇠⇢8</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9⇠⇢24</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25⇠⇢74</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75⇠⇢91</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92⇠⇢99%</a:t>
                      </a:r>
                      <a:r>
                        <a:rPr lang="en-US" sz="1000" u="none" strike="noStrike" dirty="0">
                          <a:effectLst/>
                        </a:rPr>
                        <a:t>iles</a:t>
                      </a:r>
                      <a:endParaRPr lang="en-US" sz="1000" b="1" i="0" u="none" strike="noStrike" dirty="0">
                        <a:solidFill>
                          <a:srgbClr val="71736C"/>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40056165"/>
                  </a:ext>
                </a:extLst>
              </a:tr>
            </a:tbl>
          </a:graphicData>
        </a:graphic>
      </p:graphicFrame>
    </p:spTree>
    <p:extLst>
      <p:ext uri="{BB962C8B-B14F-4D97-AF65-F5344CB8AC3E}">
        <p14:creationId xmlns:p14="http://schemas.microsoft.com/office/powerpoint/2010/main" val="3913775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05024-8A16-BC2D-6632-CA918EDFF8E9}"/>
              </a:ext>
            </a:extLst>
          </p:cNvPr>
          <p:cNvSpPr>
            <a:spLocks noGrp="1"/>
          </p:cNvSpPr>
          <p:nvPr>
            <p:ph type="title"/>
          </p:nvPr>
        </p:nvSpPr>
        <p:spPr>
          <a:xfrm>
            <a:off x="1156851" y="637762"/>
            <a:ext cx="9888496" cy="900131"/>
          </a:xfrm>
        </p:spPr>
        <p:txBody>
          <a:bodyPr anchor="t">
            <a:normAutofit/>
          </a:bodyPr>
          <a:lstStyle/>
          <a:p>
            <a:r>
              <a:rPr lang="en-US" sz="4000" dirty="0">
                <a:solidFill>
                  <a:schemeClr val="bg1"/>
                </a:solidFill>
              </a:rPr>
              <a:t>Subtle/atypical Autism presentation</a:t>
            </a:r>
          </a:p>
        </p:txBody>
      </p:sp>
      <p:sp>
        <p:nvSpPr>
          <p:cNvPr id="31" name="Rectangle 3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391E71-7317-BC8D-1E27-5B2700DC21E7}"/>
              </a:ext>
            </a:extLst>
          </p:cNvPr>
          <p:cNvSpPr>
            <a:spLocks noGrp="1"/>
          </p:cNvSpPr>
          <p:nvPr>
            <p:ph idx="1"/>
          </p:nvPr>
        </p:nvSpPr>
        <p:spPr>
          <a:xfrm>
            <a:off x="1155548" y="2217343"/>
            <a:ext cx="9880893" cy="3959619"/>
          </a:xfrm>
        </p:spPr>
        <p:txBody>
          <a:bodyPr>
            <a:normAutofit/>
          </a:bodyPr>
          <a:lstStyle/>
          <a:p>
            <a:r>
              <a:rPr lang="en-US" sz="2200" dirty="0"/>
              <a:t>Detailed gathering of historical evidence of Autism. i.e., Sensory sensitivities present in early childhood that have improved, unusually intense interest in age-appropriate topics. </a:t>
            </a:r>
          </a:p>
          <a:p>
            <a:r>
              <a:rPr lang="en-US" sz="2200" dirty="0"/>
              <a:t>Avoid “</a:t>
            </a:r>
            <a:r>
              <a:rPr lang="en-US" sz="2200" i="1" dirty="0"/>
              <a:t>diagnostic overshadowing</a:t>
            </a:r>
            <a:r>
              <a:rPr lang="en-US" sz="2200" dirty="0"/>
              <a:t>” ex: ADHD obscuring ASD</a:t>
            </a:r>
          </a:p>
          <a:p>
            <a:r>
              <a:rPr lang="en-US" sz="2200" dirty="0"/>
              <a:t>Observing a child in school (discretely) in unstructured and social scenarios</a:t>
            </a:r>
          </a:p>
          <a:p>
            <a:r>
              <a:rPr lang="en-US" sz="2200" dirty="0"/>
              <a:t>Attending to mood and anxiety concerns that may be secondary to well camouflaged social weaknesses. </a:t>
            </a:r>
          </a:p>
          <a:p>
            <a:pPr lvl="1"/>
            <a:r>
              <a:rPr lang="en-US" sz="2200" b="1" dirty="0"/>
              <a:t>Compensating and camouflaging </a:t>
            </a:r>
            <a:r>
              <a:rPr lang="en-US" sz="2200" dirty="0"/>
              <a:t>can result in chronic stress and increasing mood concerns. </a:t>
            </a:r>
          </a:p>
          <a:p>
            <a:pPr lvl="1"/>
            <a:r>
              <a:rPr lang="en-US" sz="2200" dirty="0"/>
              <a:t>‘</a:t>
            </a:r>
            <a:r>
              <a:rPr lang="en-US" sz="2200" b="1" dirty="0"/>
              <a:t>Passing as normal</a:t>
            </a:r>
            <a:r>
              <a:rPr lang="en-US" sz="2200" dirty="0"/>
              <a:t>’: Impression management as a social asset/skill OR as a costly disguise. (Murphy et al, 2020)</a:t>
            </a:r>
          </a:p>
        </p:txBody>
      </p:sp>
    </p:spTree>
    <p:extLst>
      <p:ext uri="{BB962C8B-B14F-4D97-AF65-F5344CB8AC3E}">
        <p14:creationId xmlns:p14="http://schemas.microsoft.com/office/powerpoint/2010/main" val="2176156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5650F28-CFB9-B826-FDD7-4E11653010A1}"/>
              </a:ext>
            </a:extLst>
          </p:cNvPr>
          <p:cNvPicPr>
            <a:picLocks noChangeAspect="1"/>
          </p:cNvPicPr>
          <p:nvPr/>
        </p:nvPicPr>
        <p:blipFill rotWithShape="1">
          <a:blip r:embed="rId3">
            <a:alphaModFix amt="35000"/>
          </a:blip>
          <a:srcRect t="9465" b="13743"/>
          <a:stretch/>
        </p:blipFill>
        <p:spPr>
          <a:xfrm>
            <a:off x="20" y="1"/>
            <a:ext cx="12191980" cy="6857999"/>
          </a:xfrm>
          <a:prstGeom prst="rect">
            <a:avLst/>
          </a:prstGeom>
        </p:spPr>
      </p:pic>
      <p:sp>
        <p:nvSpPr>
          <p:cNvPr id="2" name="Title 1">
            <a:extLst>
              <a:ext uri="{FF2B5EF4-FFF2-40B4-BE49-F238E27FC236}">
                <a16:creationId xmlns:a16="http://schemas.microsoft.com/office/drawing/2014/main" id="{01469785-BCDB-EC6E-1971-4F574B6D9B8D}"/>
              </a:ext>
            </a:extLst>
          </p:cNvPr>
          <p:cNvSpPr>
            <a:spLocks noGrp="1"/>
          </p:cNvSpPr>
          <p:nvPr>
            <p:ph type="title"/>
          </p:nvPr>
        </p:nvSpPr>
        <p:spPr>
          <a:xfrm>
            <a:off x="838201" y="1065862"/>
            <a:ext cx="3313164" cy="4726276"/>
          </a:xfrm>
        </p:spPr>
        <p:txBody>
          <a:bodyPr>
            <a:normAutofit/>
          </a:bodyPr>
          <a:lstStyle/>
          <a:p>
            <a:r>
              <a:rPr lang="en-US" sz="4000" dirty="0">
                <a:solidFill>
                  <a:srgbClr val="FFFFFF"/>
                </a:solidFill>
              </a:rPr>
              <a:t>Autism and gender</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75D7397-C1DD-D3BF-8D8F-9AB710C7DAFD}"/>
              </a:ext>
            </a:extLst>
          </p:cNvPr>
          <p:cNvGraphicFramePr>
            <a:graphicFrameLocks noGrp="1"/>
          </p:cNvGraphicFramePr>
          <p:nvPr>
            <p:ph idx="1"/>
            <p:extLst>
              <p:ext uri="{D42A27DB-BD31-4B8C-83A1-F6EECF244321}">
                <p14:modId xmlns:p14="http://schemas.microsoft.com/office/powerpoint/2010/main" val="4046683245"/>
              </p:ext>
            </p:extLst>
          </p:nvPr>
        </p:nvGraphicFramePr>
        <p:xfrm>
          <a:off x="3617843" y="1065862"/>
          <a:ext cx="7282221" cy="4726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Group 3">
            <a:extLst>
              <a:ext uri="{FF2B5EF4-FFF2-40B4-BE49-F238E27FC236}">
                <a16:creationId xmlns:a16="http://schemas.microsoft.com/office/drawing/2014/main" id="{05D3E486-AEE0-2E5F-84B0-728701D38D04}"/>
              </a:ext>
            </a:extLst>
          </p:cNvPr>
          <p:cNvGrpSpPr/>
          <p:nvPr/>
        </p:nvGrpSpPr>
        <p:grpSpPr>
          <a:xfrm>
            <a:off x="6188766" y="1225129"/>
            <a:ext cx="4666942" cy="1218493"/>
            <a:chOff x="2068087" y="3353162"/>
            <a:chExt cx="3676598" cy="1218493"/>
          </a:xfrm>
        </p:grpSpPr>
        <p:sp>
          <p:nvSpPr>
            <p:cNvPr id="7" name="Round Same Side Corner Rectangle 6">
              <a:extLst>
                <a:ext uri="{FF2B5EF4-FFF2-40B4-BE49-F238E27FC236}">
                  <a16:creationId xmlns:a16="http://schemas.microsoft.com/office/drawing/2014/main" id="{093E6ACC-69A3-67D9-858F-68E5ED1DCC8F}"/>
                </a:ext>
              </a:extLst>
            </p:cNvPr>
            <p:cNvSpPr/>
            <p:nvPr/>
          </p:nvSpPr>
          <p:spPr>
            <a:xfrm rot="5400000">
              <a:off x="3297139" y="2124110"/>
              <a:ext cx="1218493" cy="3676598"/>
            </a:xfrm>
            <a:prstGeom prst="round2SameRect">
              <a:avLst/>
            </a:prstGeom>
          </p:spPr>
          <p:style>
            <a:lnRef idx="1">
              <a:schemeClr val="accent2">
                <a:tint val="40000"/>
                <a:alpha val="90000"/>
                <a:hueOff val="-849226"/>
                <a:satOff val="-75346"/>
                <a:lumOff val="-769"/>
                <a:alphaOff val="0"/>
              </a:schemeClr>
            </a:lnRef>
            <a:fillRef idx="1">
              <a:schemeClr val="accent2">
                <a:tint val="40000"/>
                <a:alpha val="90000"/>
                <a:hueOff val="-849226"/>
                <a:satOff val="-75346"/>
                <a:lumOff val="-769"/>
                <a:alphaOff val="0"/>
              </a:schemeClr>
            </a:fillRef>
            <a:effectRef idx="2">
              <a:schemeClr val="accent2">
                <a:tint val="40000"/>
                <a:alpha val="90000"/>
                <a:hueOff val="-849226"/>
                <a:satOff val="-75346"/>
                <a:lumOff val="-769"/>
                <a:alphaOff val="0"/>
              </a:schemeClr>
            </a:effectRef>
            <a:fontRef idx="minor">
              <a:schemeClr val="dk1">
                <a:hueOff val="0"/>
                <a:satOff val="0"/>
                <a:lumOff val="0"/>
                <a:alphaOff val="0"/>
              </a:schemeClr>
            </a:fontRef>
          </p:style>
        </p:sp>
        <p:sp>
          <p:nvSpPr>
            <p:cNvPr id="8" name="Round Same Side Corner Rectangle 4">
              <a:extLst>
                <a:ext uri="{FF2B5EF4-FFF2-40B4-BE49-F238E27FC236}">
                  <a16:creationId xmlns:a16="http://schemas.microsoft.com/office/drawing/2014/main" id="{B41C586B-3744-4C65-E9A2-A310E3225EB5}"/>
                </a:ext>
              </a:extLst>
            </p:cNvPr>
            <p:cNvSpPr txBox="1"/>
            <p:nvPr/>
          </p:nvSpPr>
          <p:spPr>
            <a:xfrm>
              <a:off x="2068087" y="3412644"/>
              <a:ext cx="3617116" cy="10995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100" tIns="19050" rIns="38100" bIns="19050" numCol="1" spcCol="1270" anchor="ctr" anchorCtr="0">
              <a:noAutofit/>
            </a:bodyPr>
            <a:lstStyle/>
            <a:p>
              <a:pPr marL="403225" lvl="1" indent="-111125" algn="l" defTabSz="444500">
                <a:lnSpc>
                  <a:spcPct val="90000"/>
                </a:lnSpc>
                <a:spcBef>
                  <a:spcPct val="0"/>
                </a:spcBef>
                <a:spcAft>
                  <a:spcPct val="15000"/>
                </a:spcAft>
                <a:buFont typeface="Arial" panose="020B0604020202020204" pitchFamily="34" charset="0"/>
                <a:buChar char="•"/>
              </a:pPr>
              <a:r>
                <a:rPr lang="en-US" sz="2000" kern="1200" dirty="0"/>
                <a:t>Always a consideration, but especially attuned in cases involving ASD</a:t>
              </a:r>
            </a:p>
          </p:txBody>
        </p:sp>
      </p:grpSp>
    </p:spTree>
    <p:extLst>
      <p:ext uri="{BB962C8B-B14F-4D97-AF65-F5344CB8AC3E}">
        <p14:creationId xmlns:p14="http://schemas.microsoft.com/office/powerpoint/2010/main" val="993523411"/>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79C2D8-3CCF-ED92-D3AE-F37FFC892F1B}"/>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Intervention/therapy</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FE8CD4-F004-675C-A169-349AE7287D44}"/>
              </a:ext>
            </a:extLst>
          </p:cNvPr>
          <p:cNvSpPr>
            <a:spLocks noGrp="1"/>
          </p:cNvSpPr>
          <p:nvPr>
            <p:ph idx="1"/>
          </p:nvPr>
        </p:nvSpPr>
        <p:spPr>
          <a:xfrm>
            <a:off x="391886" y="2056477"/>
            <a:ext cx="11527971" cy="4710085"/>
          </a:xfrm>
        </p:spPr>
        <p:txBody>
          <a:bodyPr>
            <a:normAutofit/>
          </a:bodyPr>
          <a:lstStyle/>
          <a:p>
            <a:r>
              <a:rPr lang="en-US" sz="2000" dirty="0"/>
              <a:t>GOAL: Changing the environment &gt; Changing the child (ex: eye contact)</a:t>
            </a:r>
          </a:p>
          <a:p>
            <a:pPr lvl="1"/>
            <a:r>
              <a:rPr lang="en-US" sz="2000" dirty="0"/>
              <a:t>IEP/504</a:t>
            </a:r>
          </a:p>
          <a:p>
            <a:pPr lvl="1"/>
            <a:r>
              <a:rPr lang="en-US" sz="2000" dirty="0"/>
              <a:t>Educating family and friends about child’s needs</a:t>
            </a:r>
          </a:p>
          <a:p>
            <a:pPr lvl="1"/>
            <a:r>
              <a:rPr lang="en-US" sz="2000" dirty="0"/>
              <a:t>Adjusting expectations for difficult scenarios (birthday parties, family gatherings etc.) and creating a plan. </a:t>
            </a:r>
          </a:p>
          <a:p>
            <a:pPr lvl="1"/>
            <a:r>
              <a:rPr lang="en-US" sz="2000" dirty="0"/>
              <a:t>Finding community (groups for kids/teens with ASD or other neurodivergence)</a:t>
            </a:r>
          </a:p>
          <a:p>
            <a:r>
              <a:rPr lang="en-US" sz="2000" dirty="0"/>
              <a:t>Therapy:</a:t>
            </a:r>
          </a:p>
          <a:p>
            <a:pPr lvl="1"/>
            <a:r>
              <a:rPr lang="en-US" sz="2000" dirty="0"/>
              <a:t>Coping with chronic stress of camouflaging, “feeling and thinking differently than others," loneliness, dissatisfying social relationships, social confusion/frustration. </a:t>
            </a:r>
          </a:p>
          <a:p>
            <a:pPr lvl="1"/>
            <a:r>
              <a:rPr lang="en-US" sz="2000" dirty="0"/>
              <a:t>Teaching social skills that may be more difficult to learn without more support (ex: social skills groups, floor time, etc.)</a:t>
            </a:r>
          </a:p>
          <a:p>
            <a:pPr lvl="1"/>
            <a:r>
              <a:rPr lang="en-US" sz="2000" dirty="0"/>
              <a:t>Let’s talk about ABA… great article: </a:t>
            </a:r>
          </a:p>
          <a:p>
            <a:pPr marL="457200" lvl="1" indent="0">
              <a:buNone/>
            </a:pPr>
            <a:r>
              <a:rPr lang="en-US" sz="2000" dirty="0"/>
              <a:t>    https://</a:t>
            </a:r>
            <a:r>
              <a:rPr lang="en-US" sz="2000" dirty="0" err="1"/>
              <a:t>childmind.org</a:t>
            </a:r>
            <a:r>
              <a:rPr lang="en-US" sz="2000" dirty="0"/>
              <a:t>/article/controversy-around-applied-behavior-analysis/</a:t>
            </a:r>
          </a:p>
          <a:p>
            <a:pPr lvl="1"/>
            <a:endParaRPr lang="en-US" sz="1700" dirty="0"/>
          </a:p>
        </p:txBody>
      </p:sp>
    </p:spTree>
    <p:extLst>
      <p:ext uri="{BB962C8B-B14F-4D97-AF65-F5344CB8AC3E}">
        <p14:creationId xmlns:p14="http://schemas.microsoft.com/office/powerpoint/2010/main" val="920916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4C56A-F7F2-610E-A882-2F0D413B45F0}"/>
              </a:ext>
            </a:extLst>
          </p:cNvPr>
          <p:cNvSpPr>
            <a:spLocks noGrp="1"/>
          </p:cNvSpPr>
          <p:nvPr>
            <p:ph type="title"/>
          </p:nvPr>
        </p:nvSpPr>
        <p:spPr/>
        <p:txBody>
          <a:bodyPr/>
          <a:lstStyle/>
          <a:p>
            <a:r>
              <a:rPr lang="en-US" dirty="0"/>
              <a:t>Therapies:</a:t>
            </a:r>
          </a:p>
        </p:txBody>
      </p:sp>
      <p:graphicFrame>
        <p:nvGraphicFramePr>
          <p:cNvPr id="6" name="Content Placeholder 2">
            <a:extLst>
              <a:ext uri="{FF2B5EF4-FFF2-40B4-BE49-F238E27FC236}">
                <a16:creationId xmlns:a16="http://schemas.microsoft.com/office/drawing/2014/main" id="{9B3000B8-E0EC-831C-91DB-6DFB2772568A}"/>
              </a:ext>
            </a:extLst>
          </p:cNvPr>
          <p:cNvGraphicFramePr>
            <a:graphicFrameLocks noGrp="1"/>
          </p:cNvGraphicFramePr>
          <p:nvPr>
            <p:ph idx="1"/>
            <p:extLst>
              <p:ext uri="{D42A27DB-BD31-4B8C-83A1-F6EECF244321}">
                <p14:modId xmlns:p14="http://schemas.microsoft.com/office/powerpoint/2010/main" val="3175919593"/>
              </p:ext>
            </p:extLst>
          </p:nvPr>
        </p:nvGraphicFramePr>
        <p:xfrm>
          <a:off x="838200" y="1431758"/>
          <a:ext cx="10515600" cy="4745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9FA26A2C-4DBD-18BC-5608-811A4935527F}"/>
              </a:ext>
            </a:extLst>
          </p:cNvPr>
          <p:cNvSpPr txBox="1"/>
          <p:nvPr/>
        </p:nvSpPr>
        <p:spPr>
          <a:xfrm>
            <a:off x="838200" y="6311900"/>
            <a:ext cx="2937022" cy="246221"/>
          </a:xfrm>
          <a:prstGeom prst="rect">
            <a:avLst/>
          </a:prstGeom>
          <a:noFill/>
        </p:spPr>
        <p:txBody>
          <a:bodyPr wrap="none" rtlCol="0">
            <a:spAutoFit/>
          </a:bodyPr>
          <a:lstStyle/>
          <a:p>
            <a:r>
              <a:rPr lang="en-US" sz="1000" dirty="0"/>
              <a:t>https://</a:t>
            </a:r>
            <a:r>
              <a:rPr lang="en-US" sz="1000" dirty="0" err="1"/>
              <a:t>www.autismspeaks.org</a:t>
            </a:r>
            <a:r>
              <a:rPr lang="en-US" sz="1000" dirty="0"/>
              <a:t>/interventions-autism</a:t>
            </a:r>
          </a:p>
        </p:txBody>
      </p:sp>
    </p:spTree>
    <p:extLst>
      <p:ext uri="{BB962C8B-B14F-4D97-AF65-F5344CB8AC3E}">
        <p14:creationId xmlns:p14="http://schemas.microsoft.com/office/powerpoint/2010/main" val="3950788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94011CAB-B12E-201E-AB90-F82A98D5D2A7}"/>
              </a:ext>
            </a:extLst>
          </p:cNvPr>
          <p:cNvSpPr>
            <a:spLocks noGrp="1"/>
          </p:cNvSpPr>
          <p:nvPr>
            <p:ph type="title"/>
          </p:nvPr>
        </p:nvSpPr>
        <p:spPr>
          <a:xfrm>
            <a:off x="838200" y="669925"/>
            <a:ext cx="4508946" cy="1325563"/>
          </a:xfrm>
        </p:spPr>
        <p:txBody>
          <a:bodyPr anchor="b">
            <a:normAutofit/>
          </a:bodyPr>
          <a:lstStyle/>
          <a:p>
            <a:pPr algn="r"/>
            <a:r>
              <a:rPr lang="en-US" sz="3700">
                <a:solidFill>
                  <a:schemeClr val="bg1"/>
                </a:solidFill>
              </a:rPr>
              <a:t>How to talk to your child about a diagnosis</a:t>
            </a:r>
          </a:p>
        </p:txBody>
      </p:sp>
      <p:cxnSp>
        <p:nvCxnSpPr>
          <p:cNvPr id="13"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E1ABD2D2-A4FE-17AA-1F43-3C8AFA0595A4}"/>
              </a:ext>
            </a:extLst>
          </p:cNvPr>
          <p:cNvSpPr>
            <a:spLocks noGrp="1"/>
          </p:cNvSpPr>
          <p:nvPr>
            <p:ph idx="1"/>
          </p:nvPr>
        </p:nvSpPr>
        <p:spPr>
          <a:xfrm>
            <a:off x="1392667" y="2398957"/>
            <a:ext cx="9406666" cy="3526144"/>
          </a:xfrm>
        </p:spPr>
        <p:txBody>
          <a:bodyPr>
            <a:normAutofit/>
          </a:bodyPr>
          <a:lstStyle/>
          <a:p>
            <a:r>
              <a:rPr lang="en-US" sz="1400">
                <a:solidFill>
                  <a:schemeClr val="bg1"/>
                </a:solidFill>
              </a:rPr>
              <a:t>This is a personal choice</a:t>
            </a:r>
          </a:p>
          <a:p>
            <a:r>
              <a:rPr lang="en-US" sz="1400">
                <a:solidFill>
                  <a:schemeClr val="bg1"/>
                </a:solidFill>
              </a:rPr>
              <a:t>Depending on </a:t>
            </a:r>
            <a:r>
              <a:rPr lang="en-US" sz="1400" b="1">
                <a:solidFill>
                  <a:schemeClr val="bg1"/>
                </a:solidFill>
              </a:rPr>
              <a:t>age</a:t>
            </a:r>
            <a:r>
              <a:rPr lang="en-US" sz="1400">
                <a:solidFill>
                  <a:schemeClr val="bg1"/>
                </a:solidFill>
              </a:rPr>
              <a:t>, information can be </a:t>
            </a:r>
            <a:r>
              <a:rPr lang="en-US" sz="1400" b="1">
                <a:solidFill>
                  <a:schemeClr val="bg1"/>
                </a:solidFill>
              </a:rPr>
              <a:t>empowering</a:t>
            </a:r>
            <a:r>
              <a:rPr lang="en-US" sz="1400">
                <a:solidFill>
                  <a:schemeClr val="bg1"/>
                </a:solidFill>
              </a:rPr>
              <a:t> for child. </a:t>
            </a:r>
          </a:p>
          <a:p>
            <a:r>
              <a:rPr lang="en-US" sz="1400">
                <a:solidFill>
                  <a:schemeClr val="bg1"/>
                </a:solidFill>
              </a:rPr>
              <a:t>Can feel like a relief: Parents are afraid their child will feel like they are being told that something is “wrong” with them, when, more often than not, they feel the exact opposite. They feel less blamed, shamed, and alone. </a:t>
            </a:r>
          </a:p>
          <a:p>
            <a:r>
              <a:rPr lang="en-US" sz="1400">
                <a:solidFill>
                  <a:schemeClr val="bg1"/>
                </a:solidFill>
              </a:rPr>
              <a:t>I use a neurodiversity approach which highlights strengths and weaknesses. They are intertwined and dependent on each other, not that the child has strengths despite those weaknesses. </a:t>
            </a:r>
          </a:p>
          <a:p>
            <a:r>
              <a:rPr lang="en-US" sz="1400">
                <a:solidFill>
                  <a:schemeClr val="bg1"/>
                </a:solidFill>
              </a:rPr>
              <a:t>Lots of time for questions during and at end</a:t>
            </a:r>
          </a:p>
          <a:p>
            <a:r>
              <a:rPr lang="en-US" sz="1400">
                <a:solidFill>
                  <a:schemeClr val="bg1"/>
                </a:solidFill>
              </a:rPr>
              <a:t>A second or third feedback can be very helpful as information sinks in and family discussions occur. </a:t>
            </a:r>
          </a:p>
          <a:p>
            <a:r>
              <a:rPr lang="en-US" sz="1400">
                <a:solidFill>
                  <a:schemeClr val="bg1"/>
                </a:solidFill>
              </a:rPr>
              <a:t>Every conversation is different: age, family values, diagnostic profile</a:t>
            </a:r>
          </a:p>
          <a:p>
            <a:r>
              <a:rPr lang="en-US" sz="1400">
                <a:solidFill>
                  <a:schemeClr val="bg1"/>
                </a:solidFill>
              </a:rPr>
              <a:t>“Everyone’s brain is different. Your brain works differently than most people. You find XYZ easy/fun: you sometimes struggle with xyz. These things fit together like puzzle pieces.” There are lots of people with brains think similarly to you. No one is exactly the same.”</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5959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538A-0068-831D-189B-254E50152E60}"/>
              </a:ext>
            </a:extLst>
          </p:cNvPr>
          <p:cNvSpPr>
            <a:spLocks noGrp="1"/>
          </p:cNvSpPr>
          <p:nvPr>
            <p:ph type="title"/>
          </p:nvPr>
        </p:nvSpPr>
        <p:spPr/>
        <p:txBody>
          <a:bodyPr/>
          <a:lstStyle/>
          <a:p>
            <a:r>
              <a:rPr lang="en-US" dirty="0"/>
              <a:t>Transition planning</a:t>
            </a:r>
          </a:p>
        </p:txBody>
      </p:sp>
      <p:sp>
        <p:nvSpPr>
          <p:cNvPr id="3" name="Content Placeholder 2">
            <a:extLst>
              <a:ext uri="{FF2B5EF4-FFF2-40B4-BE49-F238E27FC236}">
                <a16:creationId xmlns:a16="http://schemas.microsoft.com/office/drawing/2014/main" id="{4F9B4735-4C66-82B7-F99B-02257B01925F}"/>
              </a:ext>
            </a:extLst>
          </p:cNvPr>
          <p:cNvSpPr>
            <a:spLocks noGrp="1"/>
          </p:cNvSpPr>
          <p:nvPr>
            <p:ph idx="1"/>
          </p:nvPr>
        </p:nvSpPr>
        <p:spPr/>
        <p:txBody>
          <a:bodyPr>
            <a:normAutofit fontScale="92500" lnSpcReduction="20000"/>
          </a:bodyPr>
          <a:lstStyle/>
          <a:p>
            <a:r>
              <a:rPr lang="en-US" dirty="0"/>
              <a:t>I consult out for this with experts on transition planning, coaching, consultation. Educational advocates and other professionals. </a:t>
            </a:r>
          </a:p>
          <a:p>
            <a:r>
              <a:rPr lang="en-US" dirty="0"/>
              <a:t>Finding opportunities to increase autonomy. </a:t>
            </a:r>
          </a:p>
          <a:p>
            <a:r>
              <a:rPr lang="en-US" dirty="0"/>
              <a:t>Start thinking about this as early as your child is interested but no later than 10-12. </a:t>
            </a:r>
          </a:p>
          <a:p>
            <a:r>
              <a:rPr lang="en-US" dirty="0"/>
              <a:t>Slowly increase  transparency and involvement:</a:t>
            </a:r>
          </a:p>
          <a:p>
            <a:pPr lvl="1"/>
            <a:r>
              <a:rPr lang="en-US" dirty="0"/>
              <a:t>IEP</a:t>
            </a:r>
          </a:p>
          <a:p>
            <a:pPr lvl="1"/>
            <a:r>
              <a:rPr lang="en-US" dirty="0"/>
              <a:t>Diagnoses</a:t>
            </a:r>
          </a:p>
          <a:p>
            <a:pPr lvl="1"/>
            <a:r>
              <a:rPr lang="en-US" dirty="0"/>
              <a:t>Family diagnoses</a:t>
            </a:r>
          </a:p>
          <a:p>
            <a:r>
              <a:rPr lang="en-US" dirty="0"/>
              <a:t>Ask you child about their hopes and dreams and then work backwards with them to start steps towards those dreams now. </a:t>
            </a:r>
          </a:p>
          <a:p>
            <a:pPr lvl="1"/>
            <a:r>
              <a:rPr lang="en-US" dirty="0"/>
              <a:t>Example: Vet</a:t>
            </a:r>
          </a:p>
          <a:p>
            <a:r>
              <a:rPr lang="en-US" sz="1100" dirty="0"/>
              <a:t>https://</a:t>
            </a:r>
            <a:r>
              <a:rPr lang="en-US" sz="1100" dirty="0" err="1"/>
              <a:t>autisticadvocacy.org</a:t>
            </a:r>
            <a:r>
              <a:rPr lang="en-US" sz="1100" dirty="0"/>
              <a:t>/wp-content/uploads/2014/01/</a:t>
            </a:r>
            <a:r>
              <a:rPr lang="en-US" sz="1100" dirty="0" err="1"/>
              <a:t>NavcollFinal.pdf</a:t>
            </a:r>
            <a:endParaRPr lang="en-US" sz="1100" dirty="0"/>
          </a:p>
        </p:txBody>
      </p:sp>
    </p:spTree>
    <p:extLst>
      <p:ext uri="{BB962C8B-B14F-4D97-AF65-F5344CB8AC3E}">
        <p14:creationId xmlns:p14="http://schemas.microsoft.com/office/powerpoint/2010/main" val="3785788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099EF1-842C-9889-1011-DBCBC786488E}"/>
              </a:ext>
            </a:extLst>
          </p:cNvPr>
          <p:cNvSpPr>
            <a:spLocks noGrp="1"/>
          </p:cNvSpPr>
          <p:nvPr>
            <p:ph type="title"/>
          </p:nvPr>
        </p:nvSpPr>
        <p:spPr>
          <a:xfrm>
            <a:off x="838200" y="631825"/>
            <a:ext cx="10515600" cy="1325563"/>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25231A7F-C933-79FD-E3CD-244DC3F5D61E}"/>
              </a:ext>
            </a:extLst>
          </p:cNvPr>
          <p:cNvSpPr>
            <a:spLocks noGrp="1"/>
          </p:cNvSpPr>
          <p:nvPr>
            <p:ph idx="1"/>
          </p:nvPr>
        </p:nvSpPr>
        <p:spPr>
          <a:xfrm>
            <a:off x="838200" y="2057400"/>
            <a:ext cx="10515600" cy="3871762"/>
          </a:xfrm>
        </p:spPr>
        <p:txBody>
          <a:bodyPr>
            <a:normAutofit fontScale="92500" lnSpcReduction="10000"/>
          </a:bodyPr>
          <a:lstStyle/>
          <a:p>
            <a:r>
              <a:rPr lang="en-US" sz="1100" dirty="0">
                <a:latin typeface="Calibri" panose="020F0502020204030204" pitchFamily="34" charset="0"/>
                <a:cs typeface="Calibri" panose="020F0502020204030204" pitchFamily="34" charset="0"/>
              </a:rPr>
              <a:t>Schneid I., Raz A., The mask of autism: Social camouflaging and impression management as coping/normalization from the perspectives of autistic adults, Social Science &amp; Medicine, Volume 248, 2020, 112826, ISSN 0277-9536, </a:t>
            </a:r>
            <a:r>
              <a:rPr lang="en-US" sz="11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https://doi.org/10.1016/j.socscimed.2020.112826</a:t>
            </a:r>
            <a:r>
              <a:rPr lang="en-US" sz="1100" dirty="0">
                <a:latin typeface="Calibri" panose="020F0502020204030204" pitchFamily="34" charset="0"/>
                <a:cs typeface="Calibri" panose="020F0502020204030204" pitchFamily="34" charset="0"/>
              </a:rPr>
              <a:t>.</a:t>
            </a:r>
          </a:p>
          <a:p>
            <a:r>
              <a:rPr lang="en-US" sz="1100" i="0" u="none" strike="noStrike" dirty="0">
                <a:effectLst/>
                <a:latin typeface="Calibri" panose="020F0502020204030204" pitchFamily="34" charset="0"/>
                <a:cs typeface="Calibri" panose="020F0502020204030204" pitchFamily="34" charset="0"/>
              </a:rPr>
              <a:t>Giambattista</a:t>
            </a:r>
            <a:r>
              <a:rPr lang="en-US" sz="1100" dirty="0">
                <a:latin typeface="Calibri" panose="020F0502020204030204" pitchFamily="34" charset="0"/>
                <a:cs typeface="Calibri" panose="020F0502020204030204" pitchFamily="34" charset="0"/>
              </a:rPr>
              <a:t> </a:t>
            </a:r>
            <a:r>
              <a:rPr lang="en-US" sz="1100" i="0" u="none" strike="noStrike" dirty="0">
                <a:effectLst/>
                <a:latin typeface="Calibri" panose="020F0502020204030204" pitchFamily="34" charset="0"/>
                <a:cs typeface="Calibri" panose="020F0502020204030204" pitchFamily="34" charset="0"/>
              </a:rPr>
              <a:t>C., Ventura P., Trerotoli, P., Margari F., Margari L., Sex Differences in Autism Spectrum Disorder: Focus on High Functioning Children and Adolescents, Front. Psychiatry, 09 July 2021</a:t>
            </a:r>
            <a:br>
              <a:rPr lang="en-US" sz="1100" dirty="0">
                <a:latin typeface="Calibri" panose="020F0502020204030204" pitchFamily="34" charset="0"/>
                <a:cs typeface="Calibri" panose="020F0502020204030204" pitchFamily="34" charset="0"/>
              </a:rPr>
            </a:br>
            <a:r>
              <a:rPr lang="en-US" sz="1100" i="0" u="none" strike="noStrike" dirty="0">
                <a:effectLst/>
                <a:latin typeface="Calibri" panose="020F0502020204030204" pitchFamily="34" charset="0"/>
                <a:cs typeface="Calibri" panose="020F0502020204030204" pitchFamily="34" charset="0"/>
              </a:rPr>
              <a:t>Sec. Child and Adolescent Psychiatry </a:t>
            </a:r>
            <a:br>
              <a:rPr lang="en-US" sz="1100" dirty="0">
                <a:latin typeface="Calibri" panose="020F0502020204030204" pitchFamily="34" charset="0"/>
                <a:cs typeface="Calibri" panose="020F0502020204030204" pitchFamily="34" charset="0"/>
              </a:rPr>
            </a:br>
            <a:r>
              <a:rPr lang="en-US" sz="1100" i="0" u="none" strike="noStrike" dirty="0">
                <a:effectLst/>
                <a:latin typeface="Calibri" panose="020F0502020204030204" pitchFamily="34" charset="0"/>
                <a:cs typeface="Calibri" panose="020F0502020204030204" pitchFamily="34" charset="0"/>
              </a:rPr>
              <a:t>Volume 12 - 2021 | </a:t>
            </a:r>
            <a:r>
              <a:rPr lang="en-US" sz="1100" i="0" u="none" strike="noStrike" dirty="0">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https://doi.org/10.3389/fpsyt.2021.539835</a:t>
            </a:r>
            <a:endParaRPr lang="en-US" sz="1100" i="0" u="none" strike="noStrike" dirty="0">
              <a:effectLst/>
              <a:latin typeface="Calibri" panose="020F0502020204030204" pitchFamily="34" charset="0"/>
              <a:cs typeface="Calibri" panose="020F0502020204030204" pitchFamily="34" charset="0"/>
            </a:endParaRPr>
          </a:p>
          <a:p>
            <a:r>
              <a:rPr lang="en-US" sz="1100" i="0" u="none" strike="noStrike" dirty="0">
                <a:effectLst/>
                <a:latin typeface="Calibri" panose="020F0502020204030204" pitchFamily="34" charset="0"/>
                <a:cs typeface="Calibri" panose="020F0502020204030204" pitchFamily="34" charset="0"/>
              </a:rPr>
              <a:t>American Psychiatric Association. </a:t>
            </a:r>
            <a:r>
              <a:rPr lang="en-US" sz="1100" i="1" u="none" strike="noStrike" dirty="0">
                <a:effectLst/>
                <a:latin typeface="Calibri" panose="020F0502020204030204" pitchFamily="34" charset="0"/>
                <a:cs typeface="Calibri" panose="020F0502020204030204" pitchFamily="34" charset="0"/>
              </a:rPr>
              <a:t>Diagnostic and Statistical Manual of Mental Disorders</a:t>
            </a:r>
            <a:r>
              <a:rPr lang="en-US" sz="1100" i="0" u="none" strike="noStrike" dirty="0">
                <a:effectLst/>
                <a:latin typeface="Calibri" panose="020F0502020204030204" pitchFamily="34" charset="0"/>
                <a:cs typeface="Calibri" panose="020F0502020204030204" pitchFamily="34" charset="0"/>
              </a:rPr>
              <a:t>. Arlington, VA: American Psychiatric Association, DSM-5 (2013). doi: 10.1176/appi.books.9780890425596</a:t>
            </a:r>
          </a:p>
          <a:p>
            <a:r>
              <a:rPr lang="en-US" sz="1100" dirty="0">
                <a:latin typeface="Calibri" panose="020F0502020204030204" pitchFamily="34" charset="0"/>
                <a:cs typeface="Calibri" panose="020F0502020204030204" pitchFamily="34" charset="0"/>
              </a:rPr>
              <a:t>Murphy J., Prentice F., Walsh R., Catmur C., Bird G., Autism and transgender identity: Implications for depression and anxiety, Research in Autism Spectrum Disorders, Volume 69, 2020, 101466, ISSN 1750-9467, </a:t>
            </a:r>
            <a:r>
              <a:rPr lang="en-US" sz="1100" dirty="0">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https://doi.org/10.1016/j.rasd.2019.101466</a:t>
            </a:r>
            <a:r>
              <a:rPr lang="en-US" sz="1100" dirty="0">
                <a:latin typeface="Calibri" panose="020F0502020204030204" pitchFamily="34" charset="0"/>
                <a:cs typeface="Calibri" panose="020F0502020204030204" pitchFamily="34" charset="0"/>
              </a:rPr>
              <a:t>.</a:t>
            </a:r>
          </a:p>
          <a:p>
            <a:r>
              <a:rPr lang="en-US" sz="1100" u="none" strike="noStrike" dirty="0">
                <a:effectLst/>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Baron-Cohen and Hammer, 1997</a:t>
            </a:r>
            <a:r>
              <a:rPr lang="en-US" sz="1100" u="none" strike="noStrike" dirty="0">
                <a:effectLst/>
                <a:latin typeface="Calibri" panose="020F0502020204030204" pitchFamily="34" charset="0"/>
                <a:cs typeface="Calibri" panose="020F0502020204030204" pitchFamily="34" charset="0"/>
              </a:rPr>
              <a:t> </a:t>
            </a:r>
            <a:r>
              <a:rPr lang="en-US" sz="1100" i="0" u="none" strike="noStrike" dirty="0">
                <a:effectLst/>
                <a:latin typeface="Calibri" panose="020F0502020204030204" pitchFamily="34" charset="0"/>
                <a:cs typeface="Calibri" panose="020F0502020204030204" pitchFamily="34" charset="0"/>
              </a:rPr>
              <a:t>S. Baron-Cohen, J. Hammer, Is autism an extreme form of the male brain?</a:t>
            </a:r>
            <a:r>
              <a:rPr lang="en-US" sz="1100" dirty="0">
                <a:latin typeface="Calibri" panose="020F0502020204030204" pitchFamily="34" charset="0"/>
                <a:cs typeface="Calibri" panose="020F0502020204030204" pitchFamily="34" charset="0"/>
              </a:rPr>
              <a:t> </a:t>
            </a:r>
            <a:r>
              <a:rPr lang="en-US" sz="1100" i="0" u="none" strike="noStrike" dirty="0">
                <a:effectLst/>
                <a:latin typeface="Calibri" panose="020F0502020204030204" pitchFamily="34" charset="0"/>
                <a:cs typeface="Calibri" panose="020F0502020204030204" pitchFamily="34" charset="0"/>
              </a:rPr>
              <a:t>Advances in Infancy Research, 11 (1997), pp. 193-217</a:t>
            </a:r>
          </a:p>
          <a:p>
            <a:r>
              <a:rPr lang="en-US" sz="1100" dirty="0">
                <a:solidFill>
                  <a:srgbClr val="0563C1"/>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https://theaacn.org/pediatric-neuropsychology</a:t>
            </a:r>
            <a:r>
              <a:rPr lang="en-US" sz="1100" dirty="0">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a:t>
            </a:r>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Ari </a:t>
            </a:r>
            <a:r>
              <a:rPr lang="en-US" sz="1100" dirty="0" err="1">
                <a:latin typeface="Calibri" panose="020F0502020204030204" pitchFamily="34" charset="0"/>
                <a:cs typeface="Calibri" panose="020F0502020204030204" pitchFamily="34" charset="0"/>
              </a:rPr>
              <a:t>Ne’eman</a:t>
            </a:r>
            <a:r>
              <a:rPr lang="en-US" sz="1100" dirty="0">
                <a:latin typeface="Calibri" panose="020F0502020204030204" pitchFamily="34" charset="0"/>
                <a:cs typeface="Calibri" panose="020F0502020204030204" pitchFamily="34" charset="0"/>
              </a:rPr>
              <a:t> https://</a:t>
            </a:r>
            <a:r>
              <a:rPr lang="en-US" sz="1100" dirty="0" err="1">
                <a:latin typeface="Calibri" panose="020F0502020204030204" pitchFamily="34" charset="0"/>
                <a:cs typeface="Calibri" panose="020F0502020204030204" pitchFamily="34" charset="0"/>
              </a:rPr>
              <a:t>www.youtube.com</a:t>
            </a:r>
            <a:r>
              <a:rPr lang="en-US" sz="1100" dirty="0">
                <a:latin typeface="Calibri" panose="020F0502020204030204" pitchFamily="34" charset="0"/>
                <a:cs typeface="Calibri" panose="020F0502020204030204" pitchFamily="34" charset="0"/>
              </a:rPr>
              <a:t>/</a:t>
            </a:r>
            <a:r>
              <a:rPr lang="en-US" sz="1100" dirty="0" err="1">
                <a:latin typeface="Calibri" panose="020F0502020204030204" pitchFamily="34" charset="0"/>
                <a:cs typeface="Calibri" panose="020F0502020204030204" pitchFamily="34" charset="0"/>
              </a:rPr>
              <a:t>watch?v</a:t>
            </a:r>
            <a:r>
              <a:rPr lang="en-US" sz="1100" dirty="0">
                <a:latin typeface="Calibri" panose="020F0502020204030204" pitchFamily="34" charset="0"/>
                <a:cs typeface="Calibri" panose="020F0502020204030204" pitchFamily="34" charset="0"/>
              </a:rPr>
              <a:t>=byW9C-gp3Es</a:t>
            </a:r>
          </a:p>
          <a:p>
            <a:r>
              <a:rPr lang="en-US" sz="1100" dirty="0">
                <a:effectLst/>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https://www.chop.edu/news/autism-s-clinical-companions-frequent-comorbidities-asd</a:t>
            </a:r>
            <a:br>
              <a:rPr lang="en-US" sz="1100" dirty="0">
                <a:latin typeface="Calibri" panose="020F0502020204030204" pitchFamily="34" charset="0"/>
                <a:cs typeface="Calibri" panose="020F0502020204030204" pitchFamily="34" charset="0"/>
              </a:rPr>
            </a:br>
            <a:endParaRPr lang="en-US" sz="1100" dirty="0">
              <a:latin typeface="Calibri" panose="020F0502020204030204" pitchFamily="34" charset="0"/>
              <a:cs typeface="Calibri" panose="020F0502020204030204" pitchFamily="34" charset="0"/>
            </a:endParaRPr>
          </a:p>
          <a:p>
            <a:r>
              <a:rPr lang="en-US" sz="1100" dirty="0">
                <a:effectLst/>
                <a:latin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https://autismspectrumnews.org/the-prevalence-of-comorbidities-in-autism-consideration-of-comorbidity-in-intervention-and-treatment-response/</a:t>
            </a:r>
            <a:br>
              <a:rPr lang="en-US" sz="1100" dirty="0">
                <a:latin typeface="Calibri" panose="020F0502020204030204" pitchFamily="34" charset="0"/>
                <a:cs typeface="Calibri" panose="020F0502020204030204" pitchFamily="34" charset="0"/>
              </a:rPr>
            </a:br>
            <a:endParaRPr lang="en-US" sz="1100" dirty="0">
              <a:latin typeface="Calibri" panose="020F0502020204030204" pitchFamily="34" charset="0"/>
              <a:cs typeface="Calibri" panose="020F0502020204030204" pitchFamily="34" charset="0"/>
            </a:endParaRPr>
          </a:p>
          <a:p>
            <a:r>
              <a:rPr lang="en-US" sz="1100" dirty="0">
                <a:effectLst/>
                <a:latin typeface="Calibri" panose="020F0502020204030204" pitchFamily="34" charset="0"/>
                <a:cs typeface="Calibri" panose="020F0502020204030204" pitchFamily="34" charset="0"/>
              </a:rPr>
              <a:t>Autism’s Clinical Companions: Frequent Comorbidities with ASD, Published on Jul 01, 2017 in </a:t>
            </a:r>
            <a:r>
              <a:rPr lang="en-US" sz="1100" u="none" strike="noStrike" dirty="0">
                <a:effectLst/>
                <a:latin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Children’s Doctor</a:t>
            </a:r>
            <a:r>
              <a:rPr lang="en-US" sz="1100" dirty="0">
                <a:effectLst/>
                <a:latin typeface="Calibri" panose="020F0502020204030204" pitchFamily="34" charset="0"/>
                <a:cs typeface="Calibri" panose="020F0502020204030204" pitchFamily="34" charset="0"/>
              </a:rPr>
              <a:t> , </a:t>
            </a:r>
            <a:r>
              <a:rPr lang="en-US" sz="1100" u="none" strike="noStrike" dirty="0">
                <a:effectLst/>
                <a:latin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Amanda E. Bennett, MD, MPH</a:t>
            </a:r>
            <a:r>
              <a:rPr lang="en-US" sz="1100" dirty="0">
                <a:effectLst/>
                <a:latin typeface="Calibri" panose="020F0502020204030204" pitchFamily="34" charset="0"/>
                <a:cs typeface="Calibri" panose="020F0502020204030204" pitchFamily="34" charset="0"/>
              </a:rPr>
              <a:t>, Accessed on June 13, 2022</a:t>
            </a:r>
          </a:p>
          <a:p>
            <a:r>
              <a:rPr lang="en-US" sz="1100" dirty="0">
                <a:latin typeface="Calibri" panose="020F0502020204030204" pitchFamily="34" charset="0"/>
                <a:cs typeface="Calibri" panose="020F0502020204030204" pitchFamily="34" charset="0"/>
                <a:hlinkClick r:id="rId12"/>
              </a:rPr>
              <a:t>https://autisticpassing.tumblr.com</a:t>
            </a:r>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https://</a:t>
            </a:r>
            <a:r>
              <a:rPr lang="en-US" sz="1100" dirty="0" err="1">
                <a:latin typeface="Calibri" panose="020F0502020204030204" pitchFamily="34" charset="0"/>
                <a:cs typeface="Calibri" panose="020F0502020204030204" pitchFamily="34" charset="0"/>
              </a:rPr>
              <a:t>autisticadvocacy.org</a:t>
            </a:r>
            <a:r>
              <a:rPr lang="en-US" sz="1100" dirty="0">
                <a:latin typeface="Calibri" panose="020F0502020204030204" pitchFamily="34" charset="0"/>
                <a:cs typeface="Calibri" panose="020F0502020204030204" pitchFamily="34" charset="0"/>
              </a:rPr>
              <a:t>/about-</a:t>
            </a:r>
            <a:r>
              <a:rPr lang="en-US" sz="1100" dirty="0" err="1">
                <a:latin typeface="Calibri" panose="020F0502020204030204" pitchFamily="34" charset="0"/>
                <a:cs typeface="Calibri" panose="020F0502020204030204" pitchFamily="34" charset="0"/>
              </a:rPr>
              <a:t>asan</a:t>
            </a:r>
            <a:r>
              <a:rPr lang="en-US" sz="1100" dirty="0">
                <a:latin typeface="Calibri" panose="020F0502020204030204" pitchFamily="34" charset="0"/>
                <a:cs typeface="Calibri" panose="020F0502020204030204" pitchFamily="34" charset="0"/>
              </a:rPr>
              <a:t>/about-autism/</a:t>
            </a:r>
          </a:p>
          <a:p>
            <a:endParaRPr lang="en-US" sz="1500" dirty="0"/>
          </a:p>
        </p:txBody>
      </p:sp>
    </p:spTree>
    <p:extLst>
      <p:ext uri="{BB962C8B-B14F-4D97-AF65-F5344CB8AC3E}">
        <p14:creationId xmlns:p14="http://schemas.microsoft.com/office/powerpoint/2010/main" val="3970629304"/>
      </p:ext>
    </p:extLst>
  </p:cSld>
  <p:clrMapOvr>
    <a:masterClrMapping/>
  </p:clrMapOvr>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10398</TotalTime>
  <Words>6149</Words>
  <Application>Microsoft Macintosh PowerPoint</Application>
  <PresentationFormat>Widescreen</PresentationFormat>
  <Paragraphs>459</Paragraphs>
  <Slides>23</Slides>
  <Notes>11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Arial</vt:lpstr>
      <vt:lpstr>arial, sans-serif</vt:lpstr>
      <vt:lpstr>Calibri</vt:lpstr>
      <vt:lpstr>Calibri Light</vt:lpstr>
      <vt:lpstr>ff-real-headline-pro</vt:lpstr>
      <vt:lpstr>Graphik Web</vt:lpstr>
      <vt:lpstr>inherit</vt:lpstr>
      <vt:lpstr>Open Sans</vt:lpstr>
      <vt:lpstr>open-sans</vt:lpstr>
      <vt:lpstr>Roboto</vt:lpstr>
      <vt:lpstr>Roboto Slab</vt:lpstr>
      <vt:lpstr>Times New Roman</vt:lpstr>
      <vt:lpstr>utopia-std</vt:lpstr>
      <vt:lpstr>Office Theme 2013 - 2022</vt:lpstr>
      <vt:lpstr>Neuropsychological assessment of children with “subtle” Autism Spectrum</vt:lpstr>
      <vt:lpstr>Who am I?</vt:lpstr>
      <vt:lpstr>Neurodiversity </vt:lpstr>
      <vt:lpstr>What is a neuropsychologist…</vt:lpstr>
      <vt:lpstr>Pediatric neuropsychologists help parents, teachers, and physicians to:</vt:lpstr>
      <vt:lpstr>Why a neuropsych for individuals with ASD?</vt:lpstr>
      <vt:lpstr>What does the process usually look like?</vt:lpstr>
      <vt:lpstr>Classroom Observation</vt:lpstr>
      <vt:lpstr>Testing day </vt:lpstr>
      <vt:lpstr>Evaluating Autism within a comprehensive evaluation:</vt:lpstr>
      <vt:lpstr>Autism Criteria: This guides assessment </vt:lpstr>
      <vt:lpstr>Evaluating Motor Coordination:</vt:lpstr>
      <vt:lpstr>Evaluating AD/HD:</vt:lpstr>
      <vt:lpstr>Evaluating Learning Disability (reading, math, etc.):</vt:lpstr>
      <vt:lpstr>Feedback:</vt:lpstr>
      <vt:lpstr>Normative data, standard scores, bell curve</vt:lpstr>
      <vt:lpstr>Subtle/atypical Autism presentation</vt:lpstr>
      <vt:lpstr>Autism and gender</vt:lpstr>
      <vt:lpstr>Intervention/therapy</vt:lpstr>
      <vt:lpstr>Therapies:</vt:lpstr>
      <vt:lpstr>How to talk to your child about a diagnosis</vt:lpstr>
      <vt:lpstr>Transition planning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 Diagnosis in the Context of Neuropsychological Evaluation:</dc:title>
  <dc:creator>Natalie Noonan</dc:creator>
  <cp:lastModifiedBy>Natalie Noonan</cp:lastModifiedBy>
  <cp:revision>28</cp:revision>
  <dcterms:created xsi:type="dcterms:W3CDTF">2023-01-23T17:40:43Z</dcterms:created>
  <dcterms:modified xsi:type="dcterms:W3CDTF">2023-03-15T23:09:10Z</dcterms:modified>
</cp:coreProperties>
</file>